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2" r:id="rId2"/>
  </p:sldMasterIdLst>
  <p:notesMasterIdLst>
    <p:notesMasterId r:id="rId20"/>
  </p:notesMasterIdLst>
  <p:sldIdLst>
    <p:sldId id="256" r:id="rId3"/>
    <p:sldId id="276" r:id="rId4"/>
    <p:sldId id="275" r:id="rId5"/>
    <p:sldId id="277" r:id="rId6"/>
    <p:sldId id="278" r:id="rId7"/>
    <p:sldId id="279" r:id="rId8"/>
    <p:sldId id="280" r:id="rId9"/>
    <p:sldId id="281" r:id="rId10"/>
    <p:sldId id="282" r:id="rId11"/>
    <p:sldId id="283" r:id="rId12"/>
    <p:sldId id="285" r:id="rId13"/>
    <p:sldId id="286" r:id="rId14"/>
    <p:sldId id="287" r:id="rId15"/>
    <p:sldId id="290" r:id="rId16"/>
    <p:sldId id="289" r:id="rId17"/>
    <p:sldId id="288" r:id="rId18"/>
    <p:sldId id="272" r:id="rId19"/>
  </p:sldIdLst>
  <p:sldSz cx="9144000" cy="6858000" type="screen4x3"/>
  <p:notesSz cx="6858000" cy="9144000"/>
  <p:defaultTextStyle>
    <a:lvl1pPr marL="0" indent="0" algn="l" rtl="0" eaLnBrk="0" fontAlgn="base" hangingPunct="0">
      <a:lnSpc>
        <a:spcPct val="100000"/>
      </a:lnSpc>
      <a:spcBef>
        <a:spcPct val="0"/>
      </a:spcBef>
      <a:spcAft>
        <a:spcPct val="0"/>
      </a:spcAft>
      <a:buNone/>
      <a:defRPr sz="1800">
        <a:solidFill>
          <a:schemeClr val="tx1"/>
        </a:solidFill>
        <a:latin typeface="Arial" charset="0"/>
        <a:ea typeface="ＭＳ Ｐゴシック" charset="-128"/>
      </a:defRPr>
    </a:lvl1pPr>
    <a:lvl2pPr marL="457200" indent="0" algn="l" rtl="0" eaLnBrk="0" fontAlgn="base" hangingPunct="0">
      <a:lnSpc>
        <a:spcPct val="100000"/>
      </a:lnSpc>
      <a:spcBef>
        <a:spcPct val="0"/>
      </a:spcBef>
      <a:spcAft>
        <a:spcPct val="0"/>
      </a:spcAft>
      <a:buNone/>
      <a:defRPr sz="1800">
        <a:solidFill>
          <a:schemeClr val="tx1"/>
        </a:solidFill>
        <a:latin typeface="Arial" charset="0"/>
        <a:ea typeface="ＭＳ Ｐゴシック" charset="-128"/>
      </a:defRPr>
    </a:lvl2pPr>
    <a:lvl3pPr marL="914400" indent="0" algn="l" rtl="0" eaLnBrk="0" fontAlgn="base" hangingPunct="0">
      <a:lnSpc>
        <a:spcPct val="100000"/>
      </a:lnSpc>
      <a:spcBef>
        <a:spcPct val="0"/>
      </a:spcBef>
      <a:spcAft>
        <a:spcPct val="0"/>
      </a:spcAft>
      <a:buNone/>
      <a:defRPr sz="1800">
        <a:solidFill>
          <a:schemeClr val="tx1"/>
        </a:solidFill>
        <a:latin typeface="Arial" charset="0"/>
        <a:ea typeface="ＭＳ Ｐゴシック" charset="-128"/>
      </a:defRPr>
    </a:lvl3pPr>
    <a:lvl4pPr marL="1371600" indent="0" algn="l" rtl="0" eaLnBrk="0" fontAlgn="base" hangingPunct="0">
      <a:lnSpc>
        <a:spcPct val="100000"/>
      </a:lnSpc>
      <a:spcBef>
        <a:spcPct val="0"/>
      </a:spcBef>
      <a:spcAft>
        <a:spcPct val="0"/>
      </a:spcAft>
      <a:buNone/>
      <a:defRPr sz="1800">
        <a:solidFill>
          <a:schemeClr val="tx1"/>
        </a:solidFill>
        <a:latin typeface="Arial" charset="0"/>
        <a:ea typeface="ＭＳ Ｐゴシック" charset="-128"/>
      </a:defRPr>
    </a:lvl4pPr>
    <a:lvl5pPr marL="1828800" indent="0" algn="l" rtl="0" eaLnBrk="0" fontAlgn="base" hangingPunct="0">
      <a:lnSpc>
        <a:spcPct val="100000"/>
      </a:lnSpc>
      <a:spcBef>
        <a:spcPct val="0"/>
      </a:spcBef>
      <a:spcAft>
        <a:spcPct val="0"/>
      </a:spcAft>
      <a:buNone/>
      <a:defRPr sz="1800">
        <a:solidFill>
          <a:schemeClr val="tx1"/>
        </a:solidFill>
        <a:latin typeface="Arial" charset="0"/>
        <a:ea typeface="ＭＳ Ｐゴシック"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14" autoAdjust="0"/>
  </p:normalViewPr>
  <p:slideViewPr>
    <p:cSldViewPr>
      <p:cViewPr varScale="1">
        <p:scale>
          <a:sx n="63" d="100"/>
          <a:sy n="63" d="100"/>
        </p:scale>
        <p:origin x="-120"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F2A8D-13D3-4C72-AB15-3FDA5ADFD76D}" type="datetimeFigureOut">
              <a:rPr lang="en-US" smtClean="0"/>
              <a:t>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4769A0-964C-4915-B3EC-1208F0FAC3E5}" type="slidenum">
              <a:rPr lang="en-US" smtClean="0"/>
              <a:t>‹#›</a:t>
            </a:fld>
            <a:endParaRPr lang="en-US"/>
          </a:p>
        </p:txBody>
      </p:sp>
    </p:spTree>
    <p:extLst>
      <p:ext uri="{BB962C8B-B14F-4D97-AF65-F5344CB8AC3E}">
        <p14:creationId xmlns:p14="http://schemas.microsoft.com/office/powerpoint/2010/main" val="883860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a:t>
            </a:r>
            <a:r>
              <a:rPr lang="en-US" baseline="0" dirty="0" smtClean="0"/>
              <a:t> summary of the efforts and the learning experiences of many people in the department and not just a report about my tangential involvement.  Furthermore, I am aware that it is difficult to follow with someone as simulating and as dynamic as Brock.  So, I am ready from the </a:t>
            </a:r>
            <a:r>
              <a:rPr lang="en-US" baseline="0" dirty="0" err="1" smtClean="0"/>
              <a:t>getgo</a:t>
            </a:r>
            <a:r>
              <a:rPr lang="en-US" baseline="0" dirty="0" smtClean="0"/>
              <a:t> to pardon any of you who zone out and fall asleep. </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1</a:t>
            </a:fld>
            <a:endParaRPr lang="en-US"/>
          </a:p>
        </p:txBody>
      </p:sp>
    </p:spTree>
    <p:extLst>
      <p:ext uri="{BB962C8B-B14F-4D97-AF65-F5344CB8AC3E}">
        <p14:creationId xmlns:p14="http://schemas.microsoft.com/office/powerpoint/2010/main" val="4170112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2010, another proposal team</a:t>
            </a:r>
            <a:r>
              <a:rPr lang="en-US" baseline="0" dirty="0" smtClean="0"/>
              <a:t> was awarded and NSF funded scholarship/recruitment program.  This program targets students over their introductory lower division year. How did I say that before? The proposal promoted that faculty from the department would “mentor” the attracted </a:t>
            </a:r>
            <a:r>
              <a:rPr lang="en-US" altLang="en-US" dirty="0" smtClean="0"/>
              <a:t>protégés.  Applicants</a:t>
            </a:r>
            <a:r>
              <a:rPr lang="en-US" altLang="en-US" baseline="0" dirty="0" smtClean="0"/>
              <a:t> were screened, faculty were solicited to participate, and the program kicked off . . . .  But for this program, from the </a:t>
            </a:r>
            <a:r>
              <a:rPr lang="en-US" altLang="en-US" baseline="0" dirty="0" err="1" smtClean="0"/>
              <a:t>getgo</a:t>
            </a:r>
            <a:r>
              <a:rPr lang="en-US" altLang="en-US" baseline="0" dirty="0" smtClean="0"/>
              <a:t>, the PI team built its mentoring around a group model.  </a:t>
            </a:r>
            <a:r>
              <a:rPr lang="en-US" dirty="0" smtClean="0"/>
              <a:t>IS 1100</a:t>
            </a:r>
            <a:r>
              <a:rPr lang="en-US" baseline="0" dirty="0" smtClean="0"/>
              <a:t> is a Interdisciplinary Studies class which generically addresses transition to college-life, student success skills, etc.  It was used as mechanism to support group mentoring of the freshman cohorts</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14</a:t>
            </a:fld>
            <a:endParaRPr lang="en-US"/>
          </a:p>
        </p:txBody>
      </p:sp>
    </p:spTree>
    <p:extLst>
      <p:ext uri="{BB962C8B-B14F-4D97-AF65-F5344CB8AC3E}">
        <p14:creationId xmlns:p14="http://schemas.microsoft.com/office/powerpoint/2010/main" val="1365886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role here is to capture for you a summary of what we have learned and what we are currently inventing.</a:t>
            </a:r>
            <a:r>
              <a:rPr lang="en-US" baseline="0" dirty="0" smtClean="0"/>
              <a:t>  Being “social nerds” as Brock has stated on various occasions, we started out assuming that mentoring meant one-on-one sit-down sessions between the mentor and the mentee.</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2</a:t>
            </a:fld>
            <a:endParaRPr lang="en-US"/>
          </a:p>
        </p:txBody>
      </p:sp>
    </p:spTree>
    <p:extLst>
      <p:ext uri="{BB962C8B-B14F-4D97-AF65-F5344CB8AC3E}">
        <p14:creationId xmlns:p14="http://schemas.microsoft.com/office/powerpoint/2010/main" val="19834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initial venture into this arena began with the successful awarding to a proposal team within the department an S-STEM scholarship program from NSF.  The program was targeted towards attracting students whose resources would otherwise never permitted them to enter college.  The proposal promoted that faculty from the department would “mentor” the attracted </a:t>
            </a:r>
            <a:r>
              <a:rPr lang="en-US" altLang="en-US" dirty="0" smtClean="0"/>
              <a:t>protégés.  Applicants</a:t>
            </a:r>
            <a:r>
              <a:rPr lang="en-US" altLang="en-US" baseline="0" dirty="0" smtClean="0"/>
              <a:t> were screened, faculty were solicited to participate, and the program kicked off . . . . Brock how did you describe the inevitability of the </a:t>
            </a:r>
            <a:r>
              <a:rPr lang="en-US" altLang="en-US" baseline="0" dirty="0" smtClean="0"/>
              <a:t>outcome</a:t>
            </a:r>
            <a:r>
              <a:rPr lang="en-US" altLang="en-US" baseline="0" dirty="0" smtClean="0"/>
              <a:t>?  [Here you had these faculty with limited social skills combined with students who weren’t really sure they wanted to be there . . . .]</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3</a:t>
            </a:fld>
            <a:endParaRPr lang="en-US"/>
          </a:p>
        </p:txBody>
      </p:sp>
    </p:spTree>
    <p:extLst>
      <p:ext uri="{BB962C8B-B14F-4D97-AF65-F5344CB8AC3E}">
        <p14:creationId xmlns:p14="http://schemas.microsoft.com/office/powerpoint/2010/main" val="1122420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was one bright spot.  One of the Co-</a:t>
            </a:r>
            <a:r>
              <a:rPr lang="en-US" dirty="0" err="1" smtClean="0"/>
              <a:t>Pis</a:t>
            </a:r>
            <a:r>
              <a:rPr lang="en-US" baseline="0" dirty="0" smtClean="0"/>
              <a:t> was a faculty member from another department.</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4</a:t>
            </a:fld>
            <a:endParaRPr lang="en-US"/>
          </a:p>
        </p:txBody>
      </p:sp>
    </p:spTree>
    <p:extLst>
      <p:ext uri="{BB962C8B-B14F-4D97-AF65-F5344CB8AC3E}">
        <p14:creationId xmlns:p14="http://schemas.microsoft.com/office/powerpoint/2010/main" val="449992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feedback changed the way we interfaced mentors and mentees.</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5</a:t>
            </a:fld>
            <a:endParaRPr lang="en-US"/>
          </a:p>
        </p:txBody>
      </p:sp>
    </p:spTree>
    <p:extLst>
      <p:ext uri="{BB962C8B-B14F-4D97-AF65-F5344CB8AC3E}">
        <p14:creationId xmlns:p14="http://schemas.microsoft.com/office/powerpoint/2010/main" val="678998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year after</a:t>
            </a:r>
            <a:r>
              <a:rPr lang="en-US" baseline="0" dirty="0" smtClean="0"/>
              <a:t> the awarding of the S-STEM grant, another proposal team within the department was awarded an NSF funded scholarship program.  This one was focused on an entirely different student audience.  How did I say that before? The proposal promoted that faculty from the department would “mentor” the attracted </a:t>
            </a:r>
            <a:r>
              <a:rPr lang="en-US" altLang="en-US" dirty="0" smtClean="0"/>
              <a:t>protégés.  Applicants</a:t>
            </a:r>
            <a:r>
              <a:rPr lang="en-US" altLang="en-US" baseline="0" dirty="0" smtClean="0"/>
              <a:t> were screened, faculty were solicited to participate, and the program kicked off </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6</a:t>
            </a:fld>
            <a:endParaRPr lang="en-US"/>
          </a:p>
        </p:txBody>
      </p:sp>
    </p:spTree>
    <p:extLst>
      <p:ext uri="{BB962C8B-B14F-4D97-AF65-F5344CB8AC3E}">
        <p14:creationId xmlns:p14="http://schemas.microsoft.com/office/powerpoint/2010/main" val="1643475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proposal team (this</a:t>
            </a:r>
            <a:r>
              <a:rPr lang="en-US" baseline="0" dirty="0" smtClean="0"/>
              <a:t> one included the university president as the PI), was awarded an NSF grant.</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8</a:t>
            </a:fld>
            <a:endParaRPr lang="en-US"/>
          </a:p>
        </p:txBody>
      </p:sp>
    </p:spTree>
    <p:extLst>
      <p:ext uri="{BB962C8B-B14F-4D97-AF65-F5344CB8AC3E}">
        <p14:creationId xmlns:p14="http://schemas.microsoft.com/office/powerpoint/2010/main" val="4156744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the mentioned</a:t>
            </a:r>
            <a:r>
              <a:rPr lang="en-US" baseline="0" dirty="0" smtClean="0"/>
              <a:t> </a:t>
            </a:r>
            <a:r>
              <a:rPr lang="en-US" dirty="0" smtClean="0"/>
              <a:t>student feedback and after the mentor round tables, the mentoring structure of the </a:t>
            </a:r>
            <a:r>
              <a:rPr lang="en-US" dirty="0" err="1" smtClean="0"/>
              <a:t>Noyce</a:t>
            </a:r>
            <a:r>
              <a:rPr lang="en-US" dirty="0" smtClean="0"/>
              <a:t> Scholars Program</a:t>
            </a:r>
            <a:r>
              <a:rPr lang="en-US" baseline="0" dirty="0" smtClean="0"/>
              <a:t> was restructured.</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11</a:t>
            </a:fld>
            <a:endParaRPr lang="en-US"/>
          </a:p>
        </p:txBody>
      </p:sp>
    </p:spTree>
    <p:extLst>
      <p:ext uri="{BB962C8B-B14F-4D97-AF65-F5344CB8AC3E}">
        <p14:creationId xmlns:p14="http://schemas.microsoft.com/office/powerpoint/2010/main" val="3955927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same year the </a:t>
            </a:r>
            <a:r>
              <a:rPr lang="en-US" dirty="0" err="1" smtClean="0"/>
              <a:t>Noyce</a:t>
            </a:r>
            <a:r>
              <a:rPr lang="en-US" dirty="0" smtClean="0"/>
              <a:t> Scholars Program was awarded, </a:t>
            </a:r>
            <a:r>
              <a:rPr lang="en-US" baseline="0" dirty="0" smtClean="0"/>
              <a:t>another proposal team within the department was awarded an NSF funded program. </a:t>
            </a:r>
            <a:r>
              <a:rPr lang="en-US" dirty="0" smtClean="0"/>
              <a:t> The GK-12 program takes graduate students in the sciences and in mathematics and pairs them with high science</a:t>
            </a:r>
            <a:r>
              <a:rPr lang="en-US" baseline="0" dirty="0" smtClean="0"/>
              <a:t> and mathematics teachers and their high school science and mathematics classes.  The scholars spend 10 hours per week in the classrooms interacting with the high school science and mathematics students.  </a:t>
            </a:r>
            <a:endParaRPr lang="en-US" dirty="0"/>
          </a:p>
        </p:txBody>
      </p:sp>
      <p:sp>
        <p:nvSpPr>
          <p:cNvPr id="4" name="Slide Number Placeholder 3"/>
          <p:cNvSpPr>
            <a:spLocks noGrp="1"/>
          </p:cNvSpPr>
          <p:nvPr>
            <p:ph type="sldNum" sz="quarter" idx="10"/>
          </p:nvPr>
        </p:nvSpPr>
        <p:spPr/>
        <p:txBody>
          <a:bodyPr/>
          <a:lstStyle/>
          <a:p>
            <a:fld id="{A54769A0-964C-4915-B3EC-1208F0FAC3E5}" type="slidenum">
              <a:rPr lang="en-US" smtClean="0"/>
              <a:t>12</a:t>
            </a:fld>
            <a:endParaRPr lang="en-US"/>
          </a:p>
        </p:txBody>
      </p:sp>
    </p:spTree>
    <p:extLst>
      <p:ext uri="{BB962C8B-B14F-4D97-AF65-F5344CB8AC3E}">
        <p14:creationId xmlns:p14="http://schemas.microsoft.com/office/powerpoint/2010/main" val="230485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0651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19854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13343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025"/>
          <p:cNvSpPr>
            <a:spLocks/>
          </p:cNvSpPr>
          <p:nvPr/>
        </p:nvSpPr>
        <p:spPr>
          <a:xfrm>
            <a:off x="0" y="0"/>
            <a:ext cx="9144000" cy="1143000"/>
          </a:xfrm>
          <a:prstGeom prst="rect">
            <a:avLst/>
          </a:prstGeom>
          <a:solidFill>
            <a:srgbClr val="000000"/>
          </a:solidFill>
          <a:ln>
            <a:noFill/>
          </a:ln>
        </p:spPr>
        <p:txBody>
          <a:bodyPr wrap="none" anchor="ctr"/>
          <a:lstStyle/>
          <a:p>
            <a:endParaRPr/>
          </a:p>
        </p:txBody>
      </p:sp>
      <p:sp>
        <p:nvSpPr>
          <p:cNvPr id="1027" name="Title 1026"/>
          <p:cNvSpPr>
            <a:spLocks noGrp="1"/>
          </p:cNvSpPr>
          <p:nvPr>
            <p:ph type="title"/>
          </p:nvPr>
        </p:nvSpPr>
        <p:spPr>
          <a:xfrm>
            <a:off x="614363" y="-25400"/>
            <a:ext cx="7515225" cy="1143000"/>
          </a:xfrm>
          <a:prstGeom prst="rect">
            <a:avLst/>
          </a:prstGeom>
          <a:noFill/>
          <a:ln>
            <a:noFill/>
          </a:ln>
        </p:spPr>
        <p:txBody>
          <a:bodyPr anchor="ctr"/>
          <a:lstStyle/>
          <a:p>
            <a:pPr lvl="0"/>
            <a:r>
              <a:rPr lang="en-US" altLang="en-US" dirty="0"/>
              <a:t>Click to edit Master title style</a:t>
            </a:r>
          </a:p>
        </p:txBody>
      </p:sp>
      <p:sp>
        <p:nvSpPr>
          <p:cNvPr id="1028" name="Text Placeholder 1027"/>
          <p:cNvSpPr>
            <a:spLocks noGrp="1"/>
          </p:cNvSpPr>
          <p:nvPr>
            <p:ph type="body" idx="1"/>
          </p:nvPr>
        </p:nvSpPr>
        <p:spPr>
          <a:xfrm>
            <a:off x="569913" y="2130425"/>
            <a:ext cx="8229599" cy="4525963"/>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29" name="Picture 1028"/>
          <p:cNvPicPr>
            <a:picLocks noChangeAspect="1"/>
          </p:cNvPicPr>
          <p:nvPr/>
        </p:nvPicPr>
        <p:blipFill>
          <a:blip r:embed="rId2">
            <a:extLst/>
          </a:blip>
          <a:srcRect/>
          <a:stretch>
            <a:fillRect/>
          </a:stretch>
        </p:blipFill>
        <p:spPr>
          <a:xfrm>
            <a:off x="7977188" y="-3175"/>
            <a:ext cx="1103312" cy="113982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06519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1866996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867191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58DB32FF-34E7-9545-86A2-0DF334BA82C1}" type="datetimeFigureOut">
              <a:rPr lang="en-US" smtClean="0"/>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004242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58DB32FF-34E7-9545-86A2-0DF334BA82C1}" type="datetimeFigureOut">
              <a:rPr lang="en-US" smtClean="0"/>
              <a:t>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77838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8DB32FF-34E7-9545-86A2-0DF334BA82C1}" type="datetimeFigureOut">
              <a:rPr lang="en-US" smtClean="0"/>
              <a:t>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864121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B32FF-34E7-9545-86A2-0DF334BA82C1}" type="datetimeFigureOut">
              <a:rPr lang="en-US" smtClean="0"/>
              <a:t>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21238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1866996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207327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425089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1985464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133438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p:bg>
      <p:bgPr>
        <a:solidFill>
          <a:srgbClr val="646464"/>
        </a:solidFill>
        <a:effectLst/>
      </p:bgPr>
    </p:bg>
    <p:spTree>
      <p:nvGrpSpPr>
        <p:cNvPr id="1" name=""/>
        <p:cNvGrpSpPr/>
        <p:nvPr/>
      </p:nvGrpSpPr>
      <p:grpSpPr>
        <a:xfrm>
          <a:off x="0" y="0"/>
          <a:ext cx="0" cy="0"/>
          <a:chOff x="0" y="0"/>
          <a:chExt cx="0" cy="0"/>
        </a:xfrm>
      </p:grpSpPr>
      <p:sp>
        <p:nvSpPr>
          <p:cNvPr id="2050" name="Rectangle 2049"/>
          <p:cNvSpPr>
            <a:spLocks/>
          </p:cNvSpPr>
          <p:nvPr/>
        </p:nvSpPr>
        <p:spPr>
          <a:xfrm>
            <a:off x="0" y="0"/>
            <a:ext cx="9144000" cy="1143000"/>
          </a:xfrm>
          <a:prstGeom prst="rect">
            <a:avLst/>
          </a:prstGeom>
          <a:solidFill>
            <a:srgbClr val="000000"/>
          </a:solidFill>
          <a:ln>
            <a:noFill/>
          </a:ln>
        </p:spPr>
        <p:txBody>
          <a:bodyPr wrap="none" anchor="ctr"/>
          <a:lstStyle/>
          <a:p>
            <a:endParaRPr/>
          </a:p>
        </p:txBody>
      </p:sp>
      <p:pic>
        <p:nvPicPr>
          <p:cNvPr id="2051" name="Picture 2050"/>
          <p:cNvPicPr>
            <a:picLocks noChangeAspect="1"/>
          </p:cNvPicPr>
          <p:nvPr/>
        </p:nvPicPr>
        <p:blipFill>
          <a:blip r:embed="rId2">
            <a:extLst/>
          </a:blip>
          <a:srcRect/>
          <a:stretch>
            <a:fillRect/>
          </a:stretch>
        </p:blipFill>
        <p:spPr>
          <a:xfrm>
            <a:off x="7977188" y="-3175"/>
            <a:ext cx="1103312" cy="1139825"/>
          </a:xfrm>
          <a:prstGeom prst="rect">
            <a:avLst/>
          </a:prstGeom>
          <a:noFill/>
          <a:ln>
            <a:noFill/>
          </a:ln>
        </p:spPr>
      </p:pic>
      <p:sp>
        <p:nvSpPr>
          <p:cNvPr id="2052" name="Title 2051"/>
          <p:cNvSpPr>
            <a:spLocks noGrp="1"/>
          </p:cNvSpPr>
          <p:nvPr>
            <p:ph type="title"/>
          </p:nvPr>
        </p:nvSpPr>
        <p:spPr>
          <a:xfrm>
            <a:off x="614363" y="-25400"/>
            <a:ext cx="7515225" cy="1143000"/>
          </a:xfrm>
          <a:prstGeom prst="rect">
            <a:avLst/>
          </a:prstGeom>
          <a:noFill/>
          <a:ln>
            <a:noFill/>
          </a:ln>
        </p:spPr>
        <p:txBody>
          <a:bodyPr anchor="ctr"/>
          <a:lstStyle/>
          <a:p>
            <a:pPr lvl="0"/>
            <a:r>
              <a:rPr lang="en-US" altLang="en-US" dirty="0"/>
              <a:t>Click to edit Master title style</a:t>
            </a:r>
          </a:p>
        </p:txBody>
      </p:sp>
      <p:sp>
        <p:nvSpPr>
          <p:cNvPr id="2053" name="Text Placeholder 2052"/>
          <p:cNvSpPr>
            <a:spLocks noGrp="1"/>
          </p:cNvSpPr>
          <p:nvPr>
            <p:ph type="body" idx="1"/>
          </p:nvPr>
        </p:nvSpPr>
        <p:spPr>
          <a:xfrm>
            <a:off x="569913" y="2130425"/>
            <a:ext cx="8229599" cy="4525963"/>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8DB32FF-34E7-9545-86A2-0DF334BA82C1}" type="datetimeFigureOut">
              <a:rPr lang="en-US" smtClean="0"/>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86719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58DB32FF-34E7-9545-86A2-0DF334BA82C1}" type="datetimeFigureOut">
              <a:rPr lang="en-US" smtClean="0"/>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004242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58DB32FF-34E7-9545-86A2-0DF334BA82C1}" type="datetimeFigureOut">
              <a:rPr lang="en-US" smtClean="0"/>
              <a:t>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77838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8DB32FF-34E7-9545-86A2-0DF334BA82C1}" type="datetimeFigureOut">
              <a:rPr lang="en-US" smtClean="0"/>
              <a:t>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86412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B32FF-34E7-9545-86A2-0DF334BA82C1}" type="datetimeFigureOut">
              <a:rPr lang="en-US" smtClean="0"/>
              <a:t>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21238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20732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42508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025"/>
          <p:cNvSpPr>
            <a:spLocks/>
          </p:cNvSpPr>
          <p:nvPr/>
        </p:nvSpPr>
        <p:spPr>
          <a:xfrm>
            <a:off x="0" y="0"/>
            <a:ext cx="9144000" cy="1143000"/>
          </a:xfrm>
          <a:prstGeom prst="rect">
            <a:avLst/>
          </a:prstGeom>
          <a:solidFill>
            <a:srgbClr val="000000"/>
          </a:solidFill>
          <a:ln>
            <a:noFill/>
          </a:ln>
        </p:spPr>
        <p:txBody>
          <a:bodyPr wrap="none" anchor="ctr"/>
          <a:lstStyle/>
          <a:p>
            <a:endParaRPr/>
          </a:p>
        </p:txBody>
      </p:sp>
      <p:sp>
        <p:nvSpPr>
          <p:cNvPr id="1027" name="Title Placeholder 1026"/>
          <p:cNvSpPr>
            <a:spLocks noGrp="1"/>
          </p:cNvSpPr>
          <p:nvPr>
            <p:ph type="title"/>
          </p:nvPr>
        </p:nvSpPr>
        <p:spPr>
          <a:xfrm>
            <a:off x="614363" y="-25400"/>
            <a:ext cx="7515225" cy="1143000"/>
          </a:xfrm>
          <a:prstGeom prst="rect">
            <a:avLst/>
          </a:prstGeom>
          <a:noFill/>
          <a:ln>
            <a:noFill/>
          </a:ln>
        </p:spPr>
        <p:txBody>
          <a:bodyPr anchor="ctr"/>
          <a:lstStyle/>
          <a:p>
            <a:pPr lvl="0"/>
            <a:r>
              <a:rPr lang="en-US" altLang="en-US" dirty="0"/>
              <a:t>Click to edit Master title style</a:t>
            </a:r>
          </a:p>
        </p:txBody>
      </p:sp>
      <p:sp>
        <p:nvSpPr>
          <p:cNvPr id="1028" name="Text Placeholder 1027"/>
          <p:cNvSpPr>
            <a:spLocks noGrp="1"/>
          </p:cNvSpPr>
          <p:nvPr>
            <p:ph type="body" idx="1"/>
          </p:nvPr>
        </p:nvSpPr>
        <p:spPr>
          <a:xfrm>
            <a:off x="569913" y="2130425"/>
            <a:ext cx="8229599" cy="4525963"/>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29" name="Picture 1028"/>
          <p:cNvPicPr>
            <a:picLocks noChangeAspect="1"/>
          </p:cNvPicPr>
          <p:nvPr/>
        </p:nvPicPr>
        <p:blipFill>
          <a:blip r:embed="rId14">
            <a:extLst/>
          </a:blip>
          <a:srcRect/>
          <a:stretch>
            <a:fillRect/>
          </a:stretch>
        </p:blipFill>
        <p:spPr>
          <a:xfrm>
            <a:off x="7977188" y="-3175"/>
            <a:ext cx="1103312" cy="1139825"/>
          </a:xfrm>
          <a:prstGeom prst="rect">
            <a:avLst/>
          </a:prstGeom>
          <a:noFill/>
          <a:ln>
            <a:noFill/>
          </a:ln>
        </p:spPr>
      </p:pic>
    </p:spTree>
  </p:cSld>
  <p:clrMap bg1="dk1" tx1="lt1" bg2="dk2" tx2="lt2" accent1="accent1" accent2="accent2" accent3="accent3" accent4="accent4" accent5="accent5" accent6="accent6" hlink="hlink" folHlink="folHlink"/>
  <p:sldLayoutIdLst>
    <p:sldLayoutId id="2147489112" r:id="rId1"/>
    <p:sldLayoutId id="2147489113" r:id="rId2"/>
    <p:sldLayoutId id="2147489114" r:id="rId3"/>
    <p:sldLayoutId id="2147489115" r:id="rId4"/>
    <p:sldLayoutId id="2147489116" r:id="rId5"/>
    <p:sldLayoutId id="2147489117" r:id="rId6"/>
    <p:sldLayoutId id="2147489118" r:id="rId7"/>
    <p:sldLayoutId id="2147489119" r:id="rId8"/>
    <p:sldLayoutId id="2147489120" r:id="rId9"/>
    <p:sldLayoutId id="2147489121" r:id="rId10"/>
    <p:sldLayoutId id="2147489122" r:id="rId11"/>
    <p:sldLayoutId id="2147489123" r:id="rId12"/>
  </p:sldLayoutIdLst>
  <p:txStyles>
    <p:titleStyle>
      <a:lvl1pPr marL="0" indent="0" algn="l" rtl="0" eaLnBrk="0" fontAlgn="base" hangingPunct="0">
        <a:lnSpc>
          <a:spcPct val="100000"/>
        </a:lnSpc>
        <a:spcBef>
          <a:spcPct val="0"/>
        </a:spcBef>
        <a:spcAft>
          <a:spcPct val="0"/>
        </a:spcAft>
        <a:buNone/>
        <a:defRPr sz="2000">
          <a:solidFill>
            <a:srgbClr val="FFFFFF"/>
          </a:solidFill>
          <a:latin typeface="Times New Roman" charset="0"/>
          <a:ea typeface="ＭＳ Ｐゴシック" charset="-128"/>
        </a:defRPr>
      </a:lvl1pPr>
    </p:titleStyle>
    <p:bodyStyle>
      <a:lvl1pPr marL="342900" indent="-342900" algn="l" rtl="0" eaLnBrk="0" fontAlgn="base" hangingPunct="0">
        <a:lnSpc>
          <a:spcPct val="100000"/>
        </a:lnSpc>
        <a:spcBef>
          <a:spcPct val="20000"/>
        </a:spcBef>
        <a:spcAft>
          <a:spcPct val="25000"/>
        </a:spcAft>
        <a:buNone/>
        <a:defRPr sz="3200">
          <a:solidFill>
            <a:srgbClr val="000000"/>
          </a:solidFill>
          <a:latin typeface="Times New Roman" charset="0"/>
          <a:ea typeface="ＭＳ Ｐゴシック" charset="-128"/>
        </a:defRPr>
      </a:lvl1pPr>
      <a:lvl2pPr marL="400050" indent="-285750" algn="l" rtl="0" eaLnBrk="0" fontAlgn="base" hangingPunct="0">
        <a:lnSpc>
          <a:spcPct val="100000"/>
        </a:lnSpc>
        <a:spcBef>
          <a:spcPct val="20000"/>
        </a:spcBef>
        <a:spcAft>
          <a:spcPct val="0"/>
        </a:spcAft>
        <a:buClr>
          <a:srgbClr val="CC0000"/>
        </a:buClr>
        <a:buSzPct val="90000"/>
        <a:buFont typeface="Wingdings" charset="2"/>
        <a:buChar char="§"/>
        <a:defRPr sz="2400">
          <a:solidFill>
            <a:srgbClr val="000000"/>
          </a:solidFill>
          <a:latin typeface="Times New Roman" charset="0"/>
          <a:ea typeface="ＭＳ Ｐゴシック" charset="-128"/>
        </a:defRPr>
      </a:lvl2pPr>
      <a:lvl3pPr marL="742950" indent="-228600" algn="l" rtl="0" eaLnBrk="0" fontAlgn="base" hangingPunct="0">
        <a:lnSpc>
          <a:spcPct val="100000"/>
        </a:lnSpc>
        <a:spcBef>
          <a:spcPct val="40000"/>
        </a:spcBef>
        <a:spcAft>
          <a:spcPct val="0"/>
        </a:spcAft>
        <a:buChar char="•"/>
        <a:defRPr sz="2000">
          <a:solidFill>
            <a:srgbClr val="000000"/>
          </a:solidFill>
          <a:latin typeface="Times New Roman" charset="0"/>
          <a:ea typeface="ＭＳ Ｐゴシック" charset="-128"/>
        </a:defRPr>
      </a:lvl3pPr>
      <a:lvl4pPr marL="1258887" indent="-228600" algn="l" rtl="0" eaLnBrk="0" fontAlgn="base" hangingPunct="0">
        <a:lnSpc>
          <a:spcPct val="100000"/>
        </a:lnSpc>
        <a:spcBef>
          <a:spcPct val="40000"/>
        </a:spcBef>
        <a:spcAft>
          <a:spcPct val="0"/>
        </a:spcAft>
        <a:buChar char="–"/>
        <a:defRPr sz="1800">
          <a:solidFill>
            <a:srgbClr val="000000"/>
          </a:solidFill>
          <a:latin typeface="Times New Roman" charset="0"/>
          <a:ea typeface="ＭＳ Ｐゴシック" charset="-128"/>
        </a:defRPr>
      </a:lvl4pPr>
      <a:lvl5pPr marL="1422400" indent="406400" algn="l" rtl="0" eaLnBrk="0" fontAlgn="base" hangingPunct="0">
        <a:lnSpc>
          <a:spcPct val="100000"/>
        </a:lnSpc>
        <a:spcBef>
          <a:spcPct val="20000"/>
        </a:spcBef>
        <a:spcAft>
          <a:spcPct val="0"/>
        </a:spcAft>
        <a:buNone/>
        <a:defRPr sz="1800">
          <a:solidFill>
            <a:srgbClr val="000000"/>
          </a:solidFill>
          <a:latin typeface="Times New Roman" charset="0"/>
          <a:ea typeface="ＭＳ Ｐゴシック" charset="-128"/>
        </a:defRPr>
      </a:lvl5pPr>
    </p:bodyStyle>
    <p:otherStyle>
      <a:lvl1pPr marL="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1pPr>
      <a:lvl2pPr marL="4572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2pPr>
      <a:lvl3pPr marL="9144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3pPr>
      <a:lvl4pPr marL="13716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4pPr>
      <a:lvl5pPr marL="18288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5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46464"/>
        </a:solidFill>
        <a:effectLst/>
      </p:bgPr>
    </p:bg>
    <p:spTree>
      <p:nvGrpSpPr>
        <p:cNvPr id="1" name=""/>
        <p:cNvGrpSpPr/>
        <p:nvPr/>
      </p:nvGrpSpPr>
      <p:grpSpPr>
        <a:xfrm>
          <a:off x="0" y="0"/>
          <a:ext cx="0" cy="0"/>
          <a:chOff x="0" y="0"/>
          <a:chExt cx="0" cy="0"/>
        </a:xfrm>
      </p:grpSpPr>
      <p:sp>
        <p:nvSpPr>
          <p:cNvPr id="2050" name="Rectangle 2049"/>
          <p:cNvSpPr>
            <a:spLocks/>
          </p:cNvSpPr>
          <p:nvPr/>
        </p:nvSpPr>
        <p:spPr>
          <a:xfrm>
            <a:off x="0" y="0"/>
            <a:ext cx="9144000" cy="1143000"/>
          </a:xfrm>
          <a:prstGeom prst="rect">
            <a:avLst/>
          </a:prstGeom>
          <a:solidFill>
            <a:srgbClr val="000000"/>
          </a:solidFill>
          <a:ln>
            <a:noFill/>
          </a:ln>
        </p:spPr>
        <p:txBody>
          <a:bodyPr wrap="none" anchor="ctr"/>
          <a:lstStyle/>
          <a:p>
            <a:endParaRPr/>
          </a:p>
        </p:txBody>
      </p:sp>
      <p:pic>
        <p:nvPicPr>
          <p:cNvPr id="2051" name="Picture 2050"/>
          <p:cNvPicPr>
            <a:picLocks noChangeAspect="1"/>
          </p:cNvPicPr>
          <p:nvPr/>
        </p:nvPicPr>
        <p:blipFill>
          <a:blip r:embed="rId14">
            <a:extLst/>
          </a:blip>
          <a:srcRect/>
          <a:stretch>
            <a:fillRect/>
          </a:stretch>
        </p:blipFill>
        <p:spPr>
          <a:xfrm>
            <a:off x="7977188" y="-3175"/>
            <a:ext cx="1103312" cy="1139825"/>
          </a:xfrm>
          <a:prstGeom prst="rect">
            <a:avLst/>
          </a:prstGeom>
          <a:noFill/>
          <a:ln>
            <a:noFill/>
          </a:ln>
        </p:spPr>
      </p:pic>
      <p:sp>
        <p:nvSpPr>
          <p:cNvPr id="2052" name="Title Placeholder 2051"/>
          <p:cNvSpPr>
            <a:spLocks noGrp="1"/>
          </p:cNvSpPr>
          <p:nvPr>
            <p:ph type="title"/>
          </p:nvPr>
        </p:nvSpPr>
        <p:spPr>
          <a:xfrm>
            <a:off x="614363" y="-25400"/>
            <a:ext cx="7515225" cy="1143000"/>
          </a:xfrm>
          <a:prstGeom prst="rect">
            <a:avLst/>
          </a:prstGeom>
          <a:noFill/>
          <a:ln>
            <a:noFill/>
          </a:ln>
        </p:spPr>
        <p:txBody>
          <a:bodyPr anchor="ctr"/>
          <a:lstStyle/>
          <a:p>
            <a:pPr lvl="0"/>
            <a:r>
              <a:rPr lang="en-US" altLang="en-US" dirty="0"/>
              <a:t>Click to edit Master title style</a:t>
            </a:r>
          </a:p>
        </p:txBody>
      </p:sp>
      <p:sp>
        <p:nvSpPr>
          <p:cNvPr id="2053" name="Text Placeholder 2052"/>
          <p:cNvSpPr>
            <a:spLocks noGrp="1"/>
          </p:cNvSpPr>
          <p:nvPr>
            <p:ph type="body" idx="1"/>
          </p:nvPr>
        </p:nvSpPr>
        <p:spPr>
          <a:xfrm>
            <a:off x="569913" y="2130425"/>
            <a:ext cx="8229599" cy="4525963"/>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cSld>
  <p:clrMap bg1="dk1" tx1="lt1" bg2="dk2" tx2="lt2" accent1="accent1" accent2="accent2" accent3="accent3" accent4="accent4" accent5="accent5" accent6="accent6" hlink="hlink" folHlink="folHlink"/>
  <p:sldLayoutIdLst>
    <p:sldLayoutId id="2147489100" r:id="rId1"/>
    <p:sldLayoutId id="2147489101" r:id="rId2"/>
    <p:sldLayoutId id="2147489102" r:id="rId3"/>
    <p:sldLayoutId id="2147489103" r:id="rId4"/>
    <p:sldLayoutId id="2147489104" r:id="rId5"/>
    <p:sldLayoutId id="2147489105" r:id="rId6"/>
    <p:sldLayoutId id="2147489106" r:id="rId7"/>
    <p:sldLayoutId id="2147489107" r:id="rId8"/>
    <p:sldLayoutId id="2147489108" r:id="rId9"/>
    <p:sldLayoutId id="2147489109" r:id="rId10"/>
    <p:sldLayoutId id="2147489110" r:id="rId11"/>
    <p:sldLayoutId id="2147489111" r:id="rId12"/>
  </p:sldLayoutIdLst>
  <p:txStyles>
    <p:titleStyle>
      <a:lvl1pPr marL="0" indent="0" algn="l" rtl="0" eaLnBrk="0" fontAlgn="base" hangingPunct="0">
        <a:lnSpc>
          <a:spcPct val="100000"/>
        </a:lnSpc>
        <a:spcBef>
          <a:spcPct val="0"/>
        </a:spcBef>
        <a:spcAft>
          <a:spcPct val="0"/>
        </a:spcAft>
        <a:buNone/>
        <a:defRPr sz="2000">
          <a:solidFill>
            <a:srgbClr val="FFFFFF"/>
          </a:solidFill>
          <a:latin typeface="Times New Roman" charset="0"/>
          <a:ea typeface="ＭＳ Ｐゴシック" charset="-128"/>
        </a:defRPr>
      </a:lvl1pPr>
    </p:titleStyle>
    <p:bodyStyle>
      <a:lvl1pPr marL="342900" indent="-342900" algn="l" rtl="0" eaLnBrk="0" fontAlgn="base" hangingPunct="0">
        <a:lnSpc>
          <a:spcPct val="100000"/>
        </a:lnSpc>
        <a:spcBef>
          <a:spcPct val="20000"/>
        </a:spcBef>
        <a:spcAft>
          <a:spcPct val="25000"/>
        </a:spcAft>
        <a:buNone/>
        <a:defRPr sz="3200">
          <a:solidFill>
            <a:srgbClr val="000000"/>
          </a:solidFill>
          <a:latin typeface="Times New Roman" charset="0"/>
          <a:ea typeface="ＭＳ Ｐゴシック" charset="-128"/>
        </a:defRPr>
      </a:lvl1pPr>
      <a:lvl2pPr marL="400050" indent="-285750" algn="l" rtl="0" eaLnBrk="0" fontAlgn="base" hangingPunct="0">
        <a:lnSpc>
          <a:spcPct val="100000"/>
        </a:lnSpc>
        <a:spcBef>
          <a:spcPct val="20000"/>
        </a:spcBef>
        <a:spcAft>
          <a:spcPct val="0"/>
        </a:spcAft>
        <a:buClr>
          <a:srgbClr val="CC0000"/>
        </a:buClr>
        <a:buSzPct val="90000"/>
        <a:buFont typeface="Wingdings" charset="2"/>
        <a:buChar char="§"/>
        <a:defRPr sz="2400">
          <a:solidFill>
            <a:srgbClr val="000000"/>
          </a:solidFill>
          <a:latin typeface="Times New Roman" charset="0"/>
          <a:ea typeface="ＭＳ Ｐゴシック" charset="-128"/>
        </a:defRPr>
      </a:lvl2pPr>
      <a:lvl3pPr marL="742950" indent="-228600" algn="l" rtl="0" eaLnBrk="0" fontAlgn="base" hangingPunct="0">
        <a:lnSpc>
          <a:spcPct val="100000"/>
        </a:lnSpc>
        <a:spcBef>
          <a:spcPct val="40000"/>
        </a:spcBef>
        <a:spcAft>
          <a:spcPct val="0"/>
        </a:spcAft>
        <a:buChar char="•"/>
        <a:defRPr sz="2000">
          <a:solidFill>
            <a:srgbClr val="000000"/>
          </a:solidFill>
          <a:latin typeface="Times New Roman" charset="0"/>
          <a:ea typeface="ＭＳ Ｐゴシック" charset="-128"/>
        </a:defRPr>
      </a:lvl3pPr>
      <a:lvl4pPr marL="1258887" indent="-228600" algn="l" rtl="0" eaLnBrk="0" fontAlgn="base" hangingPunct="0">
        <a:lnSpc>
          <a:spcPct val="100000"/>
        </a:lnSpc>
        <a:spcBef>
          <a:spcPct val="40000"/>
        </a:spcBef>
        <a:spcAft>
          <a:spcPct val="0"/>
        </a:spcAft>
        <a:buChar char="–"/>
        <a:defRPr sz="1800">
          <a:solidFill>
            <a:srgbClr val="000000"/>
          </a:solidFill>
          <a:latin typeface="Times New Roman" charset="0"/>
          <a:ea typeface="ＭＳ Ｐゴシック" charset="-128"/>
        </a:defRPr>
      </a:lvl4pPr>
      <a:lvl5pPr marL="1422400" indent="406400" algn="l" rtl="0" eaLnBrk="0" fontAlgn="base" hangingPunct="0">
        <a:lnSpc>
          <a:spcPct val="100000"/>
        </a:lnSpc>
        <a:spcBef>
          <a:spcPct val="20000"/>
        </a:spcBef>
        <a:spcAft>
          <a:spcPct val="0"/>
        </a:spcAft>
        <a:buNone/>
        <a:defRPr sz="1800">
          <a:solidFill>
            <a:srgbClr val="000000"/>
          </a:solidFill>
          <a:latin typeface="Times New Roman" charset="0"/>
          <a:ea typeface="ＭＳ Ｐゴシック" charset="-128"/>
        </a:defRPr>
      </a:lvl5pPr>
    </p:bodyStyle>
    <p:otherStyle>
      <a:lvl1pPr marL="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1pPr>
      <a:lvl2pPr marL="4572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2pPr>
      <a:lvl3pPr marL="9144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3pPr>
      <a:lvl4pPr marL="13716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4pPr>
      <a:lvl5pPr marL="1828800" indent="0" algn="l" rtl="0" eaLnBrk="1" fontAlgn="base" hangingPunct="1">
        <a:lnSpc>
          <a:spcPct val="100000"/>
        </a:lnSpc>
        <a:spcBef>
          <a:spcPct val="0"/>
        </a:spcBef>
        <a:spcAft>
          <a:spcPct val="0"/>
        </a:spcAft>
        <a:buNone/>
        <a:defRPr sz="1800">
          <a:solidFill>
            <a:srgbClr val="000000"/>
          </a:solidFill>
          <a:latin typeface="Times New Roman" charset="0"/>
          <a:ea typeface="ＭＳ Ｐゴシック" charset="-128"/>
        </a:defRPr>
      </a:lvl5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0">
          <a:blip r:embed="rId3">
            <a:extLst/>
          </a:blip>
          <a:srcRect/>
          <a:stretch>
            <a:fillRect/>
          </a:stretch>
        </a:blipFill>
        <a:effectLst/>
      </p:bgPr>
    </p:bg>
    <p:spTree>
      <p:nvGrpSpPr>
        <p:cNvPr id="1" name=""/>
        <p:cNvGrpSpPr/>
        <p:nvPr/>
      </p:nvGrpSpPr>
      <p:grpSpPr>
        <a:xfrm>
          <a:off x="0" y="0"/>
          <a:ext cx="0" cy="0"/>
          <a:chOff x="0" y="0"/>
          <a:chExt cx="0" cy="0"/>
        </a:xfrm>
      </p:grpSpPr>
      <p:pic>
        <p:nvPicPr>
          <p:cNvPr id="3074" name="Picture 3073"/>
          <p:cNvPicPr>
            <a:picLocks noChangeAspect="1"/>
          </p:cNvPicPr>
          <p:nvPr/>
        </p:nvPicPr>
        <p:blipFill>
          <a:blip r:embed="rId4">
            <a:extLst/>
          </a:blip>
          <a:srcRect/>
          <a:stretch>
            <a:fillRect/>
          </a:stretch>
        </p:blipFill>
        <p:spPr>
          <a:xfrm>
            <a:off x="0" y="1139825"/>
            <a:ext cx="9144000" cy="5718175"/>
          </a:xfrm>
          <a:prstGeom prst="rect">
            <a:avLst/>
          </a:prstGeom>
          <a:noFill/>
          <a:ln>
            <a:noFill/>
          </a:ln>
        </p:spPr>
      </p:pic>
      <p:sp>
        <p:nvSpPr>
          <p:cNvPr id="3075" name="Title 3074"/>
          <p:cNvSpPr>
            <a:spLocks noGrp="1"/>
          </p:cNvSpPr>
          <p:nvPr>
            <p:ph type="ctrTitle" idx="4294967295"/>
          </p:nvPr>
        </p:nvSpPr>
        <p:spPr>
          <a:xfrm>
            <a:off x="1188333" y="1939704"/>
            <a:ext cx="7512755" cy="1146396"/>
          </a:xfrm>
          <a:ln/>
        </p:spPr>
        <p:txBody>
          <a:bodyPr wrap="square" lIns="91440" tIns="45720" rIns="91440" bIns="45720" anchor="ctr"/>
          <a:lstStyle>
            <a:lvl1pPr>
              <a:defRPr/>
            </a:lvl1pPr>
          </a:lstStyle>
          <a:p>
            <a:pPr>
              <a:lnSpc>
                <a:spcPct val="120000"/>
              </a:lnSpc>
              <a:spcAft>
                <a:spcPct val="20000"/>
              </a:spcAft>
            </a:pPr>
            <a:r>
              <a:rPr lang="en-US" altLang="en-US" sz="3600" dirty="0"/>
              <a:t>Mentoring Paradigms for Underrepresented Groups in STEM Scholarship Programs</a:t>
            </a:r>
            <a:r>
              <a:rPr dirty="0"/>
              <a:t/>
            </a:r>
            <a:br>
              <a:rPr dirty="0"/>
            </a:br>
            <a:endParaRPr dirty="0"/>
          </a:p>
        </p:txBody>
      </p:sp>
      <p:sp>
        <p:nvSpPr>
          <p:cNvPr id="3076" name="Subtitle 3075"/>
          <p:cNvSpPr>
            <a:spLocks noGrp="1"/>
          </p:cNvSpPr>
          <p:nvPr>
            <p:ph type="subTitle" idx="4294967295"/>
          </p:nvPr>
        </p:nvSpPr>
        <p:spPr>
          <a:xfrm>
            <a:off x="1192213" y="3230563"/>
            <a:ext cx="6400800" cy="1752600"/>
          </a:xfrm>
          <a:ln/>
        </p:spPr>
        <p:txBody>
          <a:bodyPr wrap="square" lIns="91440" tIns="45720" rIns="91440" bIns="45720" anchor="t" anchorCtr="0"/>
          <a:lstStyle>
            <a:lvl1pPr marL="0" algn="ctr">
              <a:defRPr/>
            </a:lvl1pPr>
            <a:lvl2pPr marL="114300" algn="ctr">
              <a:buNone/>
              <a:defRPr/>
            </a:lvl2pPr>
            <a:lvl3pPr marL="514350" algn="ctr">
              <a:buNone/>
              <a:defRPr/>
            </a:lvl3pPr>
            <a:lvl4pPr marL="1030287" algn="ctr">
              <a:buNone/>
              <a:defRPr/>
            </a:lvl4pPr>
            <a:lvl5pPr marL="1828800" algn="ctr">
              <a:buNone/>
              <a:defRPr/>
            </a:lvl5pPr>
          </a:lstStyle>
          <a:p>
            <a:pPr algn="l">
              <a:spcBef>
                <a:spcPct val="0"/>
              </a:spcBef>
              <a:spcAft>
                <a:spcPct val="0"/>
              </a:spcAft>
            </a:pPr>
            <a:r>
              <a:rPr lang="en-US" altLang="en-US" sz="2000" dirty="0" smtClean="0">
                <a:solidFill>
                  <a:srgbClr val="FFFFFF"/>
                </a:solidFill>
              </a:rPr>
              <a:t> </a:t>
            </a:r>
            <a:endParaRPr lang="en-US" altLang="en-US" sz="2000" dirty="0">
              <a:solidFill>
                <a:srgbClr val="FFFFFF"/>
              </a:solidFill>
            </a:endParaRPr>
          </a:p>
          <a:p>
            <a:pPr algn="l">
              <a:spcBef>
                <a:spcPct val="0"/>
              </a:spcBef>
              <a:spcAft>
                <a:spcPct val="0"/>
              </a:spcAft>
            </a:pPr>
            <a:r>
              <a:rPr lang="en-US" altLang="en-US" sz="1800" i="1" dirty="0" smtClean="0">
                <a:solidFill>
                  <a:srgbClr val="FFFFFF"/>
                </a:solidFill>
              </a:rPr>
              <a:t>Jerry Dwyer, Kent Pearce, Brock Williams</a:t>
            </a:r>
            <a:endParaRPr lang="en-US" altLang="en-US" sz="1800" i="1" dirty="0">
              <a:solidFill>
                <a:srgbClr val="FFFFFF"/>
              </a:solidFill>
            </a:endParaRPr>
          </a:p>
          <a:p>
            <a:pPr algn="l">
              <a:spcBef>
                <a:spcPct val="0"/>
              </a:spcBef>
              <a:spcAft>
                <a:spcPct val="0"/>
              </a:spcAft>
            </a:pPr>
            <a:r>
              <a:rPr lang="en-US" altLang="en-US" sz="1800" i="1" dirty="0">
                <a:solidFill>
                  <a:srgbClr val="FFFFFF"/>
                </a:solidFill>
              </a:rPr>
              <a:t>Department of Mathematics and Statistics</a:t>
            </a:r>
          </a:p>
          <a:p>
            <a:pPr algn="l">
              <a:spcBef>
                <a:spcPct val="0"/>
              </a:spcBef>
              <a:spcAft>
                <a:spcPct val="0"/>
              </a:spcAft>
            </a:pPr>
            <a:endParaRPr lang="en-US" altLang="en-US" sz="1800" i="1" dirty="0">
              <a:solidFill>
                <a:srgbClr val="FFFFFF"/>
              </a:solidFill>
            </a:endParaRPr>
          </a:p>
          <a:p>
            <a:pPr algn="l">
              <a:spcBef>
                <a:spcPct val="0"/>
              </a:spcBef>
              <a:spcAft>
                <a:spcPct val="0"/>
              </a:spcAft>
            </a:pPr>
            <a:r>
              <a:rPr lang="en-US" altLang="en-US" sz="1400" i="1" dirty="0">
                <a:solidFill>
                  <a:srgbClr val="FFFFFF"/>
                </a:solidFill>
              </a:rPr>
              <a:t>10 January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2289"/>
          <p:cNvSpPr>
            <a:spLocks noGrp="1"/>
          </p:cNvSpPr>
          <p:nvPr>
            <p:ph type="ctrTitle" idx="4294967295"/>
          </p:nvPr>
        </p:nvSpPr>
        <p:spPr>
          <a:xfrm>
            <a:off x="614363" y="-42862"/>
            <a:ext cx="7513637" cy="1143000"/>
          </a:xfrm>
          <a:ln/>
        </p:spPr>
        <p:txBody>
          <a:bodyPr wrap="square" lIns="91440" tIns="45720" rIns="91440" bIns="45720" anchor="ctr"/>
          <a:lstStyle>
            <a:lvl1pPr>
              <a:defRPr/>
            </a:lvl1pPr>
          </a:lstStyle>
          <a:p>
            <a:pPr>
              <a:lnSpc>
                <a:spcPct val="120000"/>
              </a:lnSpc>
              <a:spcAft>
                <a:spcPct val="20000"/>
              </a:spcAft>
            </a:pPr>
            <a:r>
              <a:rPr lang="en-US" altLang="en-US" dirty="0"/>
              <a:t>MENTORING PARADIGMS FOR UNDERREPRESENTED GROUPS IN STEM SCHOLARSHIP PROGRAMS</a:t>
            </a:r>
          </a:p>
        </p:txBody>
      </p:sp>
      <p:sp>
        <p:nvSpPr>
          <p:cNvPr id="12291" name="Subtitle 12290"/>
          <p:cNvSpPr>
            <a:spLocks noGrp="1"/>
          </p:cNvSpPr>
          <p:nvPr>
            <p:ph type="subTitle" idx="4294967295"/>
          </p:nvPr>
        </p:nvSpPr>
        <p:spPr>
          <a:xfrm>
            <a:off x="566738" y="3076575"/>
            <a:ext cx="8040688" cy="1752600"/>
          </a:xfrm>
          <a:ln/>
        </p:spPr>
        <p:txBody>
          <a:bodyPr wrap="square" lIns="91440" tIns="45720" rIns="91440" bIns="45720" anchor="t" anchorCtr="0"/>
          <a:lstStyle>
            <a:lvl1pPr marL="0" algn="ctr">
              <a:defRPr/>
            </a:lvl1pPr>
            <a:lvl2pPr marL="114300" algn="ctr">
              <a:buNone/>
              <a:defRPr/>
            </a:lvl2pPr>
            <a:lvl3pPr marL="514350" algn="ctr">
              <a:buNone/>
              <a:defRPr/>
            </a:lvl3pPr>
            <a:lvl4pPr marL="1030287" algn="ctr">
              <a:buNone/>
              <a:defRPr/>
            </a:lvl4pPr>
            <a:lvl5pPr marL="1828800" algn="ctr">
              <a:buNone/>
              <a:defRPr/>
            </a:lvl5pPr>
          </a:lstStyle>
          <a:p>
            <a:pPr algn="l">
              <a:spcBef>
                <a:spcPct val="0"/>
              </a:spcBef>
              <a:spcAft>
                <a:spcPct val="0"/>
              </a:spcAft>
            </a:pPr>
            <a:r>
              <a:rPr lang="en-US" altLang="en-US" sz="3600" dirty="0">
                <a:solidFill>
                  <a:srgbClr val="FFFFFF"/>
                </a:solidFill>
              </a:rPr>
              <a:t>Model 2: Group Mentoring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3313"/>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Model 2: Group Mentoring</a:t>
            </a:r>
          </a:p>
        </p:txBody>
      </p:sp>
      <p:sp>
        <p:nvSpPr>
          <p:cNvPr id="13315" name="Text Placeholder 13314"/>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Noyce Scholars </a:t>
            </a:r>
            <a:r>
              <a:rPr lang="en-US" altLang="en-US" dirty="0" smtClean="0"/>
              <a:t>Program [2008]</a:t>
            </a:r>
            <a:endParaRPr lang="en-US" altLang="en-US" dirty="0"/>
          </a:p>
          <a:p>
            <a:pPr lvl="1"/>
            <a:r>
              <a:rPr lang="en-US" altLang="en-US" dirty="0" smtClean="0"/>
              <a:t>Fall 2010 Onward</a:t>
            </a:r>
          </a:p>
          <a:p>
            <a:pPr lvl="2"/>
            <a:r>
              <a:rPr lang="en-US" altLang="en-US" dirty="0" smtClean="0"/>
              <a:t>Mentors </a:t>
            </a:r>
            <a:r>
              <a:rPr lang="en-US" altLang="en-US" dirty="0"/>
              <a:t>and scholars attend weekly seminar meetings</a:t>
            </a:r>
          </a:p>
          <a:p>
            <a:pPr lvl="2"/>
            <a:r>
              <a:rPr lang="en-US" altLang="en-US" dirty="0"/>
              <a:t>Each week is centered around a different math &amp; science education topic</a:t>
            </a:r>
          </a:p>
          <a:p>
            <a:pPr lvl="2"/>
            <a:r>
              <a:rPr lang="en-US" altLang="en-US" dirty="0"/>
              <a:t>Faculty and scholars discuss topics as peers – tone is very collaborative</a:t>
            </a:r>
          </a:p>
          <a:p>
            <a:pPr lvl="2"/>
            <a:r>
              <a:rPr lang="en-US" altLang="en-US" dirty="0" smtClean="0"/>
              <a:t>Seminar: “</a:t>
            </a:r>
            <a:r>
              <a:rPr lang="en-US" altLang="en-US" i="1" dirty="0" smtClean="0"/>
              <a:t>reason </a:t>
            </a:r>
            <a:r>
              <a:rPr lang="en-US" altLang="en-US" i="1" dirty="0"/>
              <a:t>to </a:t>
            </a:r>
            <a:r>
              <a:rPr lang="en-US" altLang="en-US" i="1" dirty="0" smtClean="0"/>
              <a:t>meet”, structure, talking </a:t>
            </a:r>
            <a:r>
              <a:rPr lang="en-US" altLang="en-US" i="1" dirty="0"/>
              <a:t>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Model 2: Group Mentoring</a:t>
            </a:r>
            <a:endParaRPr lang="en-US" dirty="0"/>
          </a:p>
        </p:txBody>
      </p:sp>
      <p:sp>
        <p:nvSpPr>
          <p:cNvPr id="3" name="Text Placeholder 2"/>
          <p:cNvSpPr>
            <a:spLocks noGrp="1"/>
          </p:cNvSpPr>
          <p:nvPr>
            <p:ph type="body" idx="1"/>
          </p:nvPr>
        </p:nvSpPr>
        <p:spPr/>
        <p:txBody>
          <a:bodyPr/>
          <a:lstStyle/>
          <a:p>
            <a:r>
              <a:rPr lang="en-US" dirty="0"/>
              <a:t>GK-12: Building Bridges: Integrating Mathematics, Engineering, and Science on the South </a:t>
            </a:r>
            <a:r>
              <a:rPr lang="en-US" dirty="0" smtClean="0"/>
              <a:t>Plains [2008</a:t>
            </a:r>
            <a:r>
              <a:rPr lang="en-US" dirty="0"/>
              <a:t>]</a:t>
            </a:r>
            <a:r>
              <a:rPr lang="en-US" dirty="0" smtClean="0"/>
              <a:t> </a:t>
            </a:r>
          </a:p>
          <a:p>
            <a:pPr lvl="1"/>
            <a:r>
              <a:rPr lang="en-US" altLang="en-US" dirty="0" smtClean="0"/>
              <a:t>Fall Semester (2010 Onward)</a:t>
            </a:r>
          </a:p>
          <a:p>
            <a:pPr lvl="2"/>
            <a:r>
              <a:rPr lang="en-US" altLang="en-US" dirty="0" smtClean="0"/>
              <a:t>Semester:  </a:t>
            </a:r>
            <a:r>
              <a:rPr lang="en-US" altLang="en-US" dirty="0"/>
              <a:t>Mentors and scholars attend weekly seminar </a:t>
            </a:r>
            <a:r>
              <a:rPr lang="en-US" altLang="en-US" dirty="0" smtClean="0"/>
              <a:t>meetings </a:t>
            </a:r>
            <a:endParaRPr lang="en-US" altLang="en-US" dirty="0"/>
          </a:p>
          <a:p>
            <a:pPr lvl="2"/>
            <a:r>
              <a:rPr lang="en-US" altLang="en-US" dirty="0" smtClean="0"/>
              <a:t>Scholars prepare and give presentations relevant to their research which could be presented to high school audience</a:t>
            </a:r>
          </a:p>
          <a:p>
            <a:pPr lvl="2"/>
            <a:r>
              <a:rPr lang="en-US" altLang="en-US" dirty="0" smtClean="0"/>
              <a:t>Mentors and scholars give feedback and critique to presenter on presentation style, applicability, etc.</a:t>
            </a:r>
          </a:p>
          <a:p>
            <a:pPr lvl="2"/>
            <a:r>
              <a:rPr lang="en-US" altLang="en-US" dirty="0" smtClean="0"/>
              <a:t>Seminar: </a:t>
            </a:r>
            <a:r>
              <a:rPr lang="en-US" altLang="en-US" dirty="0"/>
              <a:t>“</a:t>
            </a:r>
            <a:r>
              <a:rPr lang="en-US" altLang="en-US" i="1" dirty="0"/>
              <a:t>reason to meet”, structure, talking points</a:t>
            </a:r>
            <a:endParaRPr lang="en-US" altLang="en-US" dirty="0" smtClean="0"/>
          </a:p>
          <a:p>
            <a:pPr marL="114300" lvl="1" indent="0">
              <a:buNone/>
            </a:pPr>
            <a:endParaRPr lang="en-US" altLang="en-US" dirty="0"/>
          </a:p>
          <a:p>
            <a:endParaRPr lang="en-US" dirty="0"/>
          </a:p>
        </p:txBody>
      </p:sp>
    </p:spTree>
    <p:extLst>
      <p:ext uri="{BB962C8B-B14F-4D97-AF65-F5344CB8AC3E}">
        <p14:creationId xmlns:p14="http://schemas.microsoft.com/office/powerpoint/2010/main" val="332238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Model 2: Group Mentoring</a:t>
            </a:r>
            <a:endParaRPr lang="en-US" dirty="0"/>
          </a:p>
        </p:txBody>
      </p:sp>
      <p:sp>
        <p:nvSpPr>
          <p:cNvPr id="3" name="Text Placeholder 2"/>
          <p:cNvSpPr>
            <a:spLocks noGrp="1"/>
          </p:cNvSpPr>
          <p:nvPr>
            <p:ph type="body" idx="1"/>
          </p:nvPr>
        </p:nvSpPr>
        <p:spPr/>
        <p:txBody>
          <a:bodyPr/>
          <a:lstStyle/>
          <a:p>
            <a:r>
              <a:rPr lang="en-US" dirty="0"/>
              <a:t>GK-12: Building Bridges: Integrating Mathematics, Engineering, and Science on the South </a:t>
            </a:r>
            <a:r>
              <a:rPr lang="en-US" dirty="0" smtClean="0"/>
              <a:t>Plains [2008]</a:t>
            </a:r>
          </a:p>
          <a:p>
            <a:pPr lvl="1"/>
            <a:r>
              <a:rPr lang="en-US" altLang="en-US" dirty="0" smtClean="0"/>
              <a:t>Spring Semester  (2011 Onward)</a:t>
            </a:r>
          </a:p>
          <a:p>
            <a:pPr lvl="2"/>
            <a:r>
              <a:rPr lang="en-US" altLang="en-US" dirty="0"/>
              <a:t>M</a:t>
            </a:r>
            <a:r>
              <a:rPr lang="en-US" altLang="en-US" dirty="0" smtClean="0"/>
              <a:t>entors and scholars transition from seminar setting to informal group discussions</a:t>
            </a:r>
          </a:p>
          <a:p>
            <a:pPr lvl="2"/>
            <a:r>
              <a:rPr lang="en-US" altLang="en-US" dirty="0" smtClean="0"/>
              <a:t>Group discussions: </a:t>
            </a:r>
            <a:r>
              <a:rPr lang="en-US" altLang="en-US" i="1" dirty="0" smtClean="0"/>
              <a:t>“reason to meet”, </a:t>
            </a:r>
            <a:r>
              <a:rPr lang="en-US" altLang="en-US" i="1" dirty="0"/>
              <a:t>talking points</a:t>
            </a:r>
            <a:endParaRPr lang="en-US" altLang="en-US" dirty="0"/>
          </a:p>
          <a:p>
            <a:pPr lvl="1"/>
            <a:endParaRPr lang="en-US" altLang="en-US" dirty="0"/>
          </a:p>
          <a:p>
            <a:endParaRPr lang="en-US" dirty="0"/>
          </a:p>
        </p:txBody>
      </p:sp>
    </p:spTree>
    <p:extLst>
      <p:ext uri="{BB962C8B-B14F-4D97-AF65-F5344CB8AC3E}">
        <p14:creationId xmlns:p14="http://schemas.microsoft.com/office/powerpoint/2010/main" val="468107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Model 2: Group Mentoring</a:t>
            </a:r>
            <a:endParaRPr lang="en-US" dirty="0"/>
          </a:p>
        </p:txBody>
      </p:sp>
      <p:sp>
        <p:nvSpPr>
          <p:cNvPr id="3" name="Text Placeholder 2"/>
          <p:cNvSpPr>
            <a:spLocks noGrp="1"/>
          </p:cNvSpPr>
          <p:nvPr>
            <p:ph type="body" idx="1"/>
          </p:nvPr>
        </p:nvSpPr>
        <p:spPr/>
        <p:txBody>
          <a:bodyPr/>
          <a:lstStyle/>
          <a:p>
            <a:r>
              <a:rPr lang="en-US" altLang="en-US" dirty="0"/>
              <a:t>PRISM: Proactive Recruitment in Introductory Science &amp; Mathematics [2010]</a:t>
            </a:r>
          </a:p>
          <a:p>
            <a:pPr lvl="1"/>
            <a:r>
              <a:rPr lang="en-US" altLang="en-US" dirty="0" smtClean="0"/>
              <a:t>Freshman (Cohort group of 12)</a:t>
            </a:r>
            <a:endParaRPr lang="en-US" altLang="en-US" dirty="0"/>
          </a:p>
          <a:p>
            <a:pPr lvl="2"/>
            <a:r>
              <a:rPr lang="en-US" altLang="en-US" dirty="0"/>
              <a:t>Bi-weekly IS 1100 class </a:t>
            </a:r>
            <a:r>
              <a:rPr lang="en-US" altLang="en-US" dirty="0" smtClean="0"/>
              <a:t>meetings</a:t>
            </a:r>
            <a:endParaRPr lang="en-US" altLang="en-US" dirty="0"/>
          </a:p>
          <a:p>
            <a:pPr lvl="3"/>
            <a:r>
              <a:rPr lang="en-US" altLang="en-US" i="1" dirty="0"/>
              <a:t>“</a:t>
            </a:r>
            <a:r>
              <a:rPr lang="en-US" altLang="en-US" i="1" dirty="0" smtClean="0"/>
              <a:t>reason </a:t>
            </a:r>
            <a:r>
              <a:rPr lang="en-US" altLang="en-US" i="1" dirty="0"/>
              <a:t>to </a:t>
            </a:r>
            <a:r>
              <a:rPr lang="en-US" altLang="en-US" i="1" dirty="0" smtClean="0"/>
              <a:t>meet”</a:t>
            </a:r>
            <a:endParaRPr lang="en-US" altLang="en-US" i="1" dirty="0"/>
          </a:p>
          <a:p>
            <a:pPr lvl="3"/>
            <a:r>
              <a:rPr lang="en-US" altLang="en-US" i="1" dirty="0"/>
              <a:t>structure</a:t>
            </a:r>
          </a:p>
          <a:p>
            <a:pPr lvl="3"/>
            <a:r>
              <a:rPr lang="en-US" altLang="en-US" i="1" dirty="0"/>
              <a:t>talking points</a:t>
            </a:r>
            <a:endParaRPr lang="en-US" altLang="en-US" dirty="0"/>
          </a:p>
          <a:p>
            <a:endParaRPr lang="en-US" dirty="0"/>
          </a:p>
        </p:txBody>
      </p:sp>
    </p:spTree>
    <p:extLst>
      <p:ext uri="{BB962C8B-B14F-4D97-AF65-F5344CB8AC3E}">
        <p14:creationId xmlns:p14="http://schemas.microsoft.com/office/powerpoint/2010/main" val="173742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Model 2: Group Mentoring</a:t>
            </a:r>
            <a:endParaRPr lang="en-US" dirty="0"/>
          </a:p>
        </p:txBody>
      </p:sp>
      <p:sp>
        <p:nvSpPr>
          <p:cNvPr id="3" name="Text Placeholder 2"/>
          <p:cNvSpPr>
            <a:spLocks noGrp="1"/>
          </p:cNvSpPr>
          <p:nvPr>
            <p:ph type="body" idx="1"/>
          </p:nvPr>
        </p:nvSpPr>
        <p:spPr/>
        <p:txBody>
          <a:bodyPr/>
          <a:lstStyle/>
          <a:p>
            <a:r>
              <a:rPr lang="en-US" altLang="en-US" dirty="0"/>
              <a:t>PRISM: Proactive Recruitment in Introductory Science &amp; </a:t>
            </a:r>
            <a:r>
              <a:rPr lang="en-US" altLang="en-US" dirty="0" smtClean="0"/>
              <a:t>Mathematics [2010]</a:t>
            </a:r>
          </a:p>
          <a:p>
            <a:pPr lvl="1"/>
            <a:r>
              <a:rPr lang="en-US" altLang="en-US" dirty="0" smtClean="0"/>
              <a:t>Sophomores (Cohort group of 12)</a:t>
            </a:r>
          </a:p>
          <a:p>
            <a:pPr lvl="2"/>
            <a:r>
              <a:rPr lang="en-US" altLang="en-US" dirty="0" smtClean="0"/>
              <a:t>Each mentor is paired with a small research group (2-4 </a:t>
            </a:r>
            <a:r>
              <a:rPr lang="en-US" altLang="en-US" dirty="0" err="1" smtClean="0"/>
              <a:t>proteges</a:t>
            </a:r>
            <a:r>
              <a:rPr lang="en-US" altLang="en-US" dirty="0" smtClean="0"/>
              <a:t>)</a:t>
            </a:r>
          </a:p>
          <a:p>
            <a:pPr lvl="2"/>
            <a:r>
              <a:rPr lang="en-US" altLang="en-US" dirty="0" smtClean="0"/>
              <a:t>Research groups meet weekly , “explore” directed/focused subject</a:t>
            </a:r>
          </a:p>
          <a:p>
            <a:pPr lvl="2"/>
            <a:r>
              <a:rPr lang="en-US" altLang="en-US" dirty="0" smtClean="0"/>
              <a:t>Research group members will present their work</a:t>
            </a:r>
          </a:p>
          <a:p>
            <a:pPr lvl="3"/>
            <a:r>
              <a:rPr lang="en-US" altLang="en-US" dirty="0" smtClean="0"/>
              <a:t>Sectional MAA Meeting</a:t>
            </a:r>
          </a:p>
          <a:p>
            <a:pPr lvl="3"/>
            <a:r>
              <a:rPr lang="en-US" altLang="en-US" dirty="0" smtClean="0"/>
              <a:t>Local Undergraduate Research Conference</a:t>
            </a:r>
          </a:p>
          <a:p>
            <a:pPr lvl="2"/>
            <a:r>
              <a:rPr lang="en-US" altLang="en-US" dirty="0" smtClean="0"/>
              <a:t>Research groups: </a:t>
            </a:r>
            <a:r>
              <a:rPr lang="en-US" altLang="en-US" dirty="0"/>
              <a:t>“</a:t>
            </a:r>
            <a:r>
              <a:rPr lang="en-US" altLang="en-US" i="1" dirty="0"/>
              <a:t>reason to meet”, </a:t>
            </a:r>
            <a:r>
              <a:rPr lang="en-US" altLang="en-US" i="1" dirty="0" smtClean="0"/>
              <a:t>structure</a:t>
            </a:r>
            <a:endParaRPr lang="en-US" altLang="en-US" dirty="0"/>
          </a:p>
        </p:txBody>
      </p:sp>
    </p:spTree>
    <p:extLst>
      <p:ext uri="{BB962C8B-B14F-4D97-AF65-F5344CB8AC3E}">
        <p14:creationId xmlns:p14="http://schemas.microsoft.com/office/powerpoint/2010/main" val="266446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Model 2: Group </a:t>
            </a:r>
            <a:r>
              <a:rPr lang="en-US" altLang="en-US" dirty="0" smtClean="0"/>
              <a:t>Mentoring (Contrasted)</a:t>
            </a:r>
            <a:endParaRPr lang="en-US" dirty="0"/>
          </a:p>
        </p:txBody>
      </p:sp>
      <p:sp>
        <p:nvSpPr>
          <p:cNvPr id="3" name="Text Placeholder 2"/>
          <p:cNvSpPr>
            <a:spLocks noGrp="1"/>
          </p:cNvSpPr>
          <p:nvPr>
            <p:ph type="body" idx="1"/>
          </p:nvPr>
        </p:nvSpPr>
        <p:spPr/>
        <p:txBody>
          <a:bodyPr/>
          <a:lstStyle/>
          <a:p>
            <a:r>
              <a:rPr lang="en-US" altLang="en-US" dirty="0"/>
              <a:t>South Plains Math </a:t>
            </a:r>
            <a:r>
              <a:rPr lang="en-US" altLang="en-US" dirty="0" smtClean="0"/>
              <a:t>Scholars [2007]</a:t>
            </a:r>
            <a:endParaRPr lang="en-US" altLang="en-US" dirty="0"/>
          </a:p>
          <a:p>
            <a:pPr lvl="1"/>
            <a:r>
              <a:rPr lang="en-US" altLang="en-US" dirty="0" smtClean="0"/>
              <a:t>Fall 2012</a:t>
            </a:r>
          </a:p>
          <a:p>
            <a:pPr lvl="2"/>
            <a:r>
              <a:rPr lang="en-US" altLang="en-US" dirty="0" smtClean="0"/>
              <a:t>Juniors &amp; Seniors (Cohort remnants)</a:t>
            </a:r>
          </a:p>
          <a:p>
            <a:pPr lvl="3"/>
            <a:r>
              <a:rPr lang="en-US" altLang="en-US" dirty="0" smtClean="0"/>
              <a:t>Fallout from Original Mentoring Model</a:t>
            </a:r>
          </a:p>
          <a:p>
            <a:pPr lvl="3"/>
            <a:r>
              <a:rPr lang="en-US" altLang="en-US" dirty="0" smtClean="0"/>
              <a:t>Single Group Meeting (Missed? / Avoided?)</a:t>
            </a:r>
          </a:p>
          <a:p>
            <a:pPr lvl="2"/>
            <a:r>
              <a:rPr lang="en-US" altLang="en-US" dirty="0" smtClean="0"/>
              <a:t>Sophomores (Cohort group of 3)</a:t>
            </a:r>
          </a:p>
          <a:p>
            <a:pPr lvl="3"/>
            <a:r>
              <a:rPr lang="en-US" altLang="en-US" dirty="0" smtClean="0"/>
              <a:t>PRISM Students</a:t>
            </a:r>
          </a:p>
          <a:p>
            <a:pPr lvl="2"/>
            <a:r>
              <a:rPr lang="en-US" altLang="en-US" dirty="0" smtClean="0"/>
              <a:t>Freshman (Cohort group of 6)</a:t>
            </a:r>
          </a:p>
          <a:p>
            <a:pPr lvl="3"/>
            <a:r>
              <a:rPr lang="en-US" altLang="en-US" dirty="0" smtClean="0"/>
              <a:t>Half PRISM</a:t>
            </a:r>
          </a:p>
          <a:p>
            <a:pPr lvl="3"/>
            <a:r>
              <a:rPr lang="en-US" altLang="en-US" dirty="0" smtClean="0"/>
              <a:t>Half non-PRISM</a:t>
            </a:r>
          </a:p>
          <a:p>
            <a:endParaRPr lang="en-US" dirty="0"/>
          </a:p>
        </p:txBody>
      </p:sp>
    </p:spTree>
    <p:extLst>
      <p:ext uri="{BB962C8B-B14F-4D97-AF65-F5344CB8AC3E}">
        <p14:creationId xmlns:p14="http://schemas.microsoft.com/office/powerpoint/2010/main" val="223251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pic>
        <p:nvPicPr>
          <p:cNvPr id="15362" name="Picture 15361"/>
          <p:cNvPicPr>
            <a:picLocks noChangeAspect="1"/>
          </p:cNvPicPr>
          <p:nvPr/>
        </p:nvPicPr>
        <p:blipFill>
          <a:blip r:embed="rId2">
            <a:extLst/>
          </a:blip>
          <a:srcRect/>
          <a:stretch>
            <a:fillRect/>
          </a:stretch>
        </p:blipFill>
        <p:spPr>
          <a:xfrm>
            <a:off x="2828925" y="2597150"/>
            <a:ext cx="3495675" cy="1304925"/>
          </a:xfrm>
          <a:prstGeom prst="rect">
            <a:avLst/>
          </a:prstGeom>
          <a:solidFill>
            <a:srgbClr val="000000"/>
          </a:solid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097"/>
          <p:cNvSpPr>
            <a:spLocks noGrp="1"/>
          </p:cNvSpPr>
          <p:nvPr>
            <p:ph type="ctrTitle" idx="4294967295"/>
          </p:nvPr>
        </p:nvSpPr>
        <p:spPr>
          <a:xfrm>
            <a:off x="614363" y="-42862"/>
            <a:ext cx="7513637" cy="1143000"/>
          </a:xfrm>
          <a:ln/>
        </p:spPr>
        <p:txBody>
          <a:bodyPr wrap="square" lIns="91440" tIns="45720" rIns="91440" bIns="45720" anchor="ctr"/>
          <a:lstStyle>
            <a:lvl1pPr>
              <a:defRPr/>
            </a:lvl1pPr>
          </a:lstStyle>
          <a:p>
            <a:pPr>
              <a:lnSpc>
                <a:spcPct val="120000"/>
              </a:lnSpc>
              <a:spcAft>
                <a:spcPct val="20000"/>
              </a:spcAft>
            </a:pPr>
            <a:r>
              <a:rPr lang="en-US" altLang="en-US" dirty="0"/>
              <a:t>MENTORING PARADIGMS </a:t>
            </a:r>
            <a:r>
              <a:rPr lang="en-US" altLang="en-US" dirty="0" smtClean="0"/>
              <a:t>FOR UNDERREPRESENTED GROUPS IN </a:t>
            </a:r>
            <a:r>
              <a:rPr lang="en-US" altLang="en-US" dirty="0"/>
              <a:t>STEM SCHOLARSHIP PROGRAMS</a:t>
            </a:r>
          </a:p>
        </p:txBody>
      </p:sp>
      <p:sp>
        <p:nvSpPr>
          <p:cNvPr id="4099" name="Subtitle 4098"/>
          <p:cNvSpPr>
            <a:spLocks noGrp="1"/>
          </p:cNvSpPr>
          <p:nvPr>
            <p:ph type="subTitle" idx="4294967295"/>
          </p:nvPr>
        </p:nvSpPr>
        <p:spPr>
          <a:xfrm>
            <a:off x="566738" y="3076575"/>
            <a:ext cx="8040688" cy="1752600"/>
          </a:xfrm>
          <a:ln/>
        </p:spPr>
        <p:txBody>
          <a:bodyPr wrap="square" lIns="91440" tIns="45720" rIns="91440" bIns="45720" anchor="t" anchorCtr="0"/>
          <a:lstStyle>
            <a:lvl1pPr marL="0" algn="ctr">
              <a:defRPr/>
            </a:lvl1pPr>
            <a:lvl2pPr marL="114300" algn="ctr">
              <a:buNone/>
              <a:defRPr/>
            </a:lvl2pPr>
            <a:lvl3pPr marL="514350" algn="ctr">
              <a:buNone/>
              <a:defRPr/>
            </a:lvl3pPr>
            <a:lvl4pPr marL="1030287" algn="ctr">
              <a:buNone/>
              <a:defRPr/>
            </a:lvl4pPr>
            <a:lvl5pPr marL="1828800" algn="ctr">
              <a:buNone/>
              <a:defRPr/>
            </a:lvl5pPr>
          </a:lstStyle>
          <a:p>
            <a:pPr algn="l">
              <a:spcBef>
                <a:spcPct val="0"/>
              </a:spcBef>
              <a:spcAft>
                <a:spcPct val="0"/>
              </a:spcAft>
            </a:pPr>
            <a:r>
              <a:rPr lang="en-US" altLang="en-US" sz="3600" dirty="0">
                <a:solidFill>
                  <a:srgbClr val="FFFFFF"/>
                </a:solidFill>
              </a:rPr>
              <a:t>Model 1: </a:t>
            </a:r>
            <a:r>
              <a:rPr lang="en-US" altLang="en-US" sz="3600" dirty="0" smtClean="0">
                <a:solidFill>
                  <a:srgbClr val="FFFFFF"/>
                </a:solidFill>
              </a:rPr>
              <a:t>One-on-One</a:t>
            </a:r>
            <a:r>
              <a:rPr lang="en-US" altLang="en-US" sz="3600" dirty="0">
                <a:solidFill>
                  <a:srgbClr val="FFFFFF"/>
                </a:solidFill>
              </a:rPr>
              <a:t>, Assigned Pairs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121"/>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Model 1: One-to-One, Assigned Pairs</a:t>
            </a:r>
          </a:p>
        </p:txBody>
      </p:sp>
      <p:sp>
        <p:nvSpPr>
          <p:cNvPr id="5123" name="Text Placeholder 5122"/>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South Plains Math Scholars Program [2007]</a:t>
            </a:r>
          </a:p>
          <a:p>
            <a:pPr lvl="1"/>
            <a:r>
              <a:rPr lang="en-US" altLang="en-US" dirty="0"/>
              <a:t>NSF – Scholarships in Science, Technology, Engineering, and Mathematics (S-STEM)</a:t>
            </a:r>
          </a:p>
          <a:p>
            <a:pPr lvl="1"/>
            <a:r>
              <a:rPr lang="en-US" altLang="en-US" dirty="0"/>
              <a:t>Scholarship program for students from low-income households</a:t>
            </a:r>
          </a:p>
          <a:p>
            <a:pPr lvl="1"/>
            <a:r>
              <a:rPr lang="en-US" altLang="en-US" dirty="0"/>
              <a:t>Math Department faculty assigned to protégés by PI team</a:t>
            </a:r>
          </a:p>
          <a:p>
            <a:pPr lvl="1"/>
            <a:r>
              <a:rPr lang="en-US" altLang="en-US" dirty="0"/>
              <a:t>Mentors and protégés expected to manage meeting schedule</a:t>
            </a:r>
          </a:p>
          <a:p>
            <a:pPr lvl="1"/>
            <a:r>
              <a:rPr lang="en-US" altLang="en-US" dirty="0"/>
              <a:t>Very limited success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145"/>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Model 1: One-to-One, Assigned Pairs</a:t>
            </a:r>
          </a:p>
        </p:txBody>
      </p:sp>
      <p:sp>
        <p:nvSpPr>
          <p:cNvPr id="6147" name="Text Placeholder 6146"/>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Supplemental Mentoring</a:t>
            </a:r>
          </a:p>
          <a:p>
            <a:pPr lvl="1"/>
            <a:r>
              <a:rPr lang="en-US" altLang="en-US" dirty="0"/>
              <a:t>Michael O’Boyle, Professor, Human Development and Family Studies</a:t>
            </a:r>
          </a:p>
          <a:p>
            <a:pPr lvl="1"/>
            <a:r>
              <a:rPr lang="en-US" altLang="en-US" dirty="0"/>
              <a:t>Introduced himself as the “non-math” mentor</a:t>
            </a:r>
          </a:p>
          <a:p>
            <a:pPr lvl="1"/>
            <a:r>
              <a:rPr lang="en-US" altLang="en-US" dirty="0"/>
              <a:t>Met with each protégé over lunch</a:t>
            </a:r>
          </a:p>
          <a:p>
            <a:pPr lvl="1"/>
            <a:r>
              <a:rPr lang="en-US" altLang="en-US" dirty="0"/>
              <a:t>Provided opportunities for feedback on program and intervention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169"/>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Model 1: One-to-One, Assigned Pairs</a:t>
            </a:r>
          </a:p>
        </p:txBody>
      </p:sp>
      <p:sp>
        <p:nvSpPr>
          <p:cNvPr id="7171" name="Text Placeholder 7170"/>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Targeted Mentor-Protégé Matching</a:t>
            </a:r>
          </a:p>
          <a:p>
            <a:pPr lvl="1"/>
            <a:r>
              <a:rPr lang="en-US" altLang="en-US" dirty="0"/>
              <a:t>Mentoring program revised on protégé feedback </a:t>
            </a:r>
          </a:p>
          <a:p>
            <a:pPr lvl="1"/>
            <a:r>
              <a:rPr lang="en-US" altLang="en-US" dirty="0"/>
              <a:t>Mentor-protégé pairings restructured based on personalities and academic interests</a:t>
            </a:r>
          </a:p>
          <a:p>
            <a:pPr lvl="1"/>
            <a:r>
              <a:rPr lang="en-US" altLang="en-US" dirty="0"/>
              <a:t>Somewhat improved success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8193"/>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Model 1: One-to-One, Assigned Pairs</a:t>
            </a:r>
          </a:p>
        </p:txBody>
      </p:sp>
      <p:sp>
        <p:nvSpPr>
          <p:cNvPr id="8195" name="Text Placeholder 8194"/>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Noyce Scholars Program [2008]</a:t>
            </a:r>
          </a:p>
          <a:p>
            <a:pPr lvl="1"/>
            <a:r>
              <a:rPr lang="en-US" altLang="en-US" dirty="0"/>
              <a:t>NSF – Robert Noyce Teacher Scholarship Program</a:t>
            </a:r>
          </a:p>
          <a:p>
            <a:pPr lvl="1"/>
            <a:r>
              <a:rPr lang="en-US" altLang="en-US" dirty="0"/>
              <a:t>Scholarship program designed to recruit gifted math and science students into teaching positions at high needs schools</a:t>
            </a:r>
          </a:p>
          <a:p>
            <a:pPr lvl="1"/>
            <a:r>
              <a:rPr lang="en-US" altLang="en-US" dirty="0"/>
              <a:t>Incorporated similar one-to-one faculty mentorship model</a:t>
            </a:r>
          </a:p>
          <a:p>
            <a:pPr lvl="1"/>
            <a:r>
              <a:rPr lang="en-US" altLang="en-US" dirty="0"/>
              <a:t>Feedback indicated mentoring program felt “too artificial”</a:t>
            </a:r>
          </a:p>
          <a:p>
            <a:pPr lvl="1"/>
            <a:r>
              <a:rPr lang="en-US" altLang="en-US" dirty="0"/>
              <a:t>Dominick Casadonte, Minnie Stevens Piper Professor, Department of Chemistry &amp; Biochemistry</a:t>
            </a:r>
          </a:p>
          <a:p>
            <a:pPr lvl="2"/>
            <a:r>
              <a:rPr lang="en-US" altLang="en-US" i="1" dirty="0"/>
              <a:t>Took on three protégés</a:t>
            </a:r>
          </a:p>
          <a:p>
            <a:pPr lvl="2"/>
            <a:r>
              <a:rPr lang="en-US" altLang="en-US" i="1" dirty="0"/>
              <a:t>Led group mentoring sessions over meals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9217"/>
          <p:cNvSpPr>
            <a:spLocks noGrp="1"/>
          </p:cNvSpPr>
          <p:nvPr>
            <p:ph type="ctrTitle" idx="4294967295"/>
          </p:nvPr>
        </p:nvSpPr>
        <p:spPr>
          <a:xfrm>
            <a:off x="614363" y="-42862"/>
            <a:ext cx="7513637" cy="1143000"/>
          </a:xfrm>
          <a:ln/>
        </p:spPr>
        <p:txBody>
          <a:bodyPr wrap="square" lIns="91440" tIns="45720" rIns="91440" bIns="45720" anchor="ctr"/>
          <a:lstStyle>
            <a:lvl1pPr>
              <a:defRPr/>
            </a:lvl1pPr>
          </a:lstStyle>
          <a:p>
            <a:pPr>
              <a:lnSpc>
                <a:spcPct val="120000"/>
              </a:lnSpc>
              <a:spcAft>
                <a:spcPct val="20000"/>
              </a:spcAft>
            </a:pPr>
            <a:r>
              <a:rPr lang="en-US" altLang="en-US" dirty="0"/>
              <a:t>MENTORING PARADIGMS FOR UNDERREPRESENTED GROUPS IN STEM SCHOLARSHIP PROGRAMS</a:t>
            </a:r>
          </a:p>
        </p:txBody>
      </p:sp>
      <p:sp>
        <p:nvSpPr>
          <p:cNvPr id="9219" name="Subtitle 9218"/>
          <p:cNvSpPr>
            <a:spLocks noGrp="1"/>
          </p:cNvSpPr>
          <p:nvPr>
            <p:ph type="subTitle" idx="4294967295"/>
          </p:nvPr>
        </p:nvSpPr>
        <p:spPr>
          <a:xfrm>
            <a:off x="566738" y="3076575"/>
            <a:ext cx="8040688" cy="1752600"/>
          </a:xfrm>
          <a:ln/>
        </p:spPr>
        <p:txBody>
          <a:bodyPr wrap="square" lIns="91440" tIns="45720" rIns="91440" bIns="45720" anchor="t" anchorCtr="0"/>
          <a:lstStyle>
            <a:lvl1pPr marL="0" algn="ctr">
              <a:defRPr/>
            </a:lvl1pPr>
            <a:lvl2pPr marL="114300" algn="ctr">
              <a:buNone/>
              <a:defRPr/>
            </a:lvl2pPr>
            <a:lvl3pPr marL="514350" algn="ctr">
              <a:buNone/>
              <a:defRPr/>
            </a:lvl3pPr>
            <a:lvl4pPr marL="1030287" algn="ctr">
              <a:buNone/>
              <a:defRPr/>
            </a:lvl4pPr>
            <a:lvl5pPr marL="1828800" algn="ctr">
              <a:buNone/>
              <a:defRPr/>
            </a:lvl5pPr>
          </a:lstStyle>
          <a:p>
            <a:pPr algn="l">
              <a:spcBef>
                <a:spcPct val="0"/>
              </a:spcBef>
              <a:spcAft>
                <a:spcPct val="0"/>
              </a:spcAft>
            </a:pPr>
            <a:r>
              <a:rPr lang="en-US" altLang="en-US" sz="3600" dirty="0">
                <a:solidFill>
                  <a:srgbClr val="FFFFFF"/>
                </a:solidFill>
              </a:rPr>
              <a:t>Assessment Strategies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0241"/>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Assessment Strategies</a:t>
            </a:r>
          </a:p>
        </p:txBody>
      </p:sp>
      <p:sp>
        <p:nvSpPr>
          <p:cNvPr id="10243" name="Text Placeholder 10242"/>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Mentoring Roundtables</a:t>
            </a:r>
          </a:p>
          <a:p>
            <a:pPr lvl="1"/>
            <a:r>
              <a:rPr lang="en-US" altLang="en-US" dirty="0"/>
              <a:t>Sponsored by NSF – Innovation through Institutional Integration (I3) [2009]</a:t>
            </a:r>
          </a:p>
          <a:p>
            <a:pPr lvl="1"/>
            <a:r>
              <a:rPr lang="en-US" altLang="en-US" dirty="0"/>
              <a:t>Roundtables offered faculty mentors opportunities to provide feedback</a:t>
            </a:r>
          </a:p>
          <a:p>
            <a:pPr lvl="1"/>
            <a:r>
              <a:rPr lang="en-US" altLang="en-US" dirty="0"/>
              <a:t>Faculty recommendations led to the following changes:</a:t>
            </a:r>
          </a:p>
          <a:p>
            <a:pPr lvl="2"/>
            <a:r>
              <a:rPr lang="en-US" altLang="en-US" i="1" dirty="0"/>
              <a:t>Creation of protégé training curriculum</a:t>
            </a:r>
          </a:p>
          <a:p>
            <a:pPr lvl="2"/>
            <a:r>
              <a:rPr lang="en-US" altLang="en-US" i="1" dirty="0"/>
              <a:t>Restructuring of mentoring format (discussed later)</a:t>
            </a:r>
          </a:p>
          <a:p>
            <a:pPr lvl="2"/>
            <a:r>
              <a:rPr lang="en-US" altLang="en-US" i="1" dirty="0"/>
              <a:t>Compilation and dissemination of faculty mentor training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1265"/>
          <p:cNvSpPr>
            <a:spLocks noGrp="1"/>
          </p:cNvSpPr>
          <p:nvPr>
            <p:ph type="title" idx="4294967295"/>
          </p:nvPr>
        </p:nvSpPr>
        <p:spPr>
          <a:xfrm>
            <a:off x="614363" y="-25400"/>
            <a:ext cx="7515225" cy="1143000"/>
          </a:xfrm>
          <a:ln/>
        </p:spPr>
        <p:txBody>
          <a:bodyPr wrap="square" lIns="91440" tIns="45720" rIns="91440" bIns="45720" anchor="ctr"/>
          <a:lstStyle/>
          <a:p>
            <a:r>
              <a:rPr lang="en-US" altLang="en-US" dirty="0"/>
              <a:t>Assessment Strategies</a:t>
            </a:r>
          </a:p>
        </p:txBody>
      </p:sp>
      <p:sp>
        <p:nvSpPr>
          <p:cNvPr id="11267" name="Text Placeholder 11266"/>
          <p:cNvSpPr>
            <a:spLocks noGrp="1"/>
          </p:cNvSpPr>
          <p:nvPr>
            <p:ph type="body" idx="4294967295"/>
          </p:nvPr>
        </p:nvSpPr>
        <p:spPr>
          <a:xfrm>
            <a:off x="569913" y="2130425"/>
            <a:ext cx="8229599" cy="4525963"/>
          </a:xfrm>
          <a:ln/>
        </p:spPr>
        <p:txBody>
          <a:bodyPr wrap="square" lIns="91440" tIns="45720" rIns="91440" bIns="45720" anchor="t" anchorCtr="0"/>
          <a:lstStyle/>
          <a:p>
            <a:r>
              <a:rPr lang="en-US" altLang="en-US" dirty="0"/>
              <a:t>Mentoring Studies</a:t>
            </a:r>
          </a:p>
          <a:p>
            <a:pPr lvl="1"/>
            <a:r>
              <a:rPr lang="en-US" altLang="en-US" dirty="0"/>
              <a:t>Tara Stevens, Associate Professor and Program Coordinator, Educational Psychology</a:t>
            </a:r>
          </a:p>
          <a:p>
            <a:pPr lvl="2"/>
            <a:r>
              <a:rPr lang="en-US" altLang="en-US" i="1" dirty="0"/>
              <a:t>Leading on-going study of Noyce scholar self-efficacy measures</a:t>
            </a:r>
          </a:p>
          <a:p>
            <a:pPr lvl="2"/>
            <a:r>
              <a:rPr lang="en-US" altLang="en-US" i="1" dirty="0"/>
              <a:t>Provided feedback leading to positive program changes</a:t>
            </a:r>
          </a:p>
          <a:p>
            <a:pPr lvl="1"/>
            <a:r>
              <a:rPr lang="en-US" altLang="en-US" dirty="0"/>
              <a:t>Levi Johnson, Mathematics Graduate Student and Assistant Coordinator of STEM Outreach</a:t>
            </a:r>
          </a:p>
          <a:p>
            <a:pPr lvl="2"/>
            <a:r>
              <a:rPr lang="en-US" altLang="en-US" i="1" dirty="0" smtClean="0"/>
              <a:t>Conducted </a:t>
            </a:r>
            <a:r>
              <a:rPr lang="en-US" altLang="en-US" i="1" dirty="0"/>
              <a:t>study on impacts of faculty mentoring programs on faculty skills development</a:t>
            </a:r>
          </a:p>
          <a:p>
            <a:pPr lvl="2"/>
            <a:r>
              <a:rPr lang="en-US" altLang="en-US" i="1" dirty="0" smtClean="0"/>
              <a:t>Observed </a:t>
            </a:r>
            <a:r>
              <a:rPr lang="en-US" altLang="en-US" i="1" dirty="0"/>
              <a:t>mentoring sessions from three major NSF scholarship programs (S-STEM, Noyce, PRISM)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a:themeElements>
    <a:clrScheme name="">
      <a:dk1>
        <a:srgbClr val="FFFFFF"/>
      </a:dk1>
      <a:lt1>
        <a:srgbClr val="000000"/>
      </a:lt1>
      <a:dk2>
        <a:srgbClr val="646464"/>
      </a:dk2>
      <a:lt2>
        <a:srgbClr val="000000"/>
      </a:lt2>
      <a:accent1>
        <a:srgbClr val="B50C00"/>
      </a:accent1>
      <a:accent2>
        <a:srgbClr val="052147"/>
      </a:accent2>
      <a:accent3>
        <a:srgbClr val="000000"/>
      </a:accent3>
      <a:accent4>
        <a:srgbClr val="000000"/>
      </a:accent4>
      <a:accent5>
        <a:srgbClr val="000000"/>
      </a:accent5>
      <a:accent6>
        <a:srgbClr val="000000"/>
      </a:accent6>
      <a:hlink>
        <a:srgbClr val="BD8C00"/>
      </a:hlink>
      <a:folHlink>
        <a:srgbClr val="3F4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fillStyleLst>
      <a:lnStyleLst>
        <a:ln w="9259"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3000" dir="5400000" rotWithShape="0">
              <a:schemeClr val="phClr">
                <a:alpha val="38000"/>
              </a:schemeClr>
            </a:outerShdw>
          </a:effectLst>
        </a:effectStyle>
        <a:effectStyle>
          <a:effectLst>
            <a:outerShdw blurRad="40000" dist="23000" dir="5400000" rotWithShape="0">
              <a:schemeClr val="phClr">
                <a:alpha val="35000"/>
              </a:schemeClr>
            </a:outerShdw>
          </a:effectLst>
        </a:effectStyle>
        <a:effectStyle>
          <a:effectLst>
            <a:outerShdw blurRad="40000" dist="23000" dir="5400000" rotWithShape="0">
              <a:schemeClr val="phClr">
                <a:alpha val="35000"/>
              </a:schemeClr>
            </a:outerShdw>
          </a:effectLst>
        </a:effectStyle>
      </a:effectStyleLst>
      <a:bgFillStyleLst>
        <a:solidFill>
          <a:schemeClr val="phClr"/>
        </a:solidFill>
        <a:gradFill rotWithShape="1">
          <a:gsLst>
            <a:gs pos="0">
              <a:schemeClr val="phClr"/>
            </a:gs>
            <a:gs pos="35000">
              <a:schemeClr val="phClr"/>
            </a:gs>
            <a:gs pos="100000">
              <a:schemeClr val="phClr"/>
            </a:gs>
          </a:gsLst>
        </a:gradFill>
        <a:gradFill rotWithShape="1">
          <a:gsLst>
            <a:gs pos="0">
              <a:schemeClr val="phClr"/>
            </a:gs>
            <a:gs pos="35000">
              <a:schemeClr val="phClr"/>
            </a:gs>
            <a:gs pos="100000">
              <a:schemeClr val="phClr"/>
            </a:gs>
          </a:gsLst>
        </a:gradFill>
      </a:bgFillStyleLst>
    </a:fmtScheme>
  </a:themeElements>
  <a:objectDefaults/>
  <a:extraClrSchemeLst/>
</a:theme>
</file>

<file path=ppt/theme/theme2.xml><?xml version="1.0" encoding="utf-8"?>
<a:theme xmlns:a="http://schemas.openxmlformats.org/drawingml/2006/main">
  <a:themeElements>
    <a:clrScheme name="">
      <a:dk1>
        <a:srgbClr val="FFFFFF"/>
      </a:dk1>
      <a:lt1>
        <a:srgbClr val="000000"/>
      </a:lt1>
      <a:dk2>
        <a:srgbClr val="646464"/>
      </a:dk2>
      <a:lt2>
        <a:srgbClr val="000000"/>
      </a:lt2>
      <a:accent1>
        <a:srgbClr val="B50C00"/>
      </a:accent1>
      <a:accent2>
        <a:srgbClr val="052147"/>
      </a:accent2>
      <a:accent3>
        <a:srgbClr val="000000"/>
      </a:accent3>
      <a:accent4>
        <a:srgbClr val="000000"/>
      </a:accent4>
      <a:accent5>
        <a:srgbClr val="000000"/>
      </a:accent5>
      <a:accent6>
        <a:srgbClr val="000000"/>
      </a:accent6>
      <a:hlink>
        <a:srgbClr val="BD8C00"/>
      </a:hlink>
      <a:folHlink>
        <a:srgbClr val="3F4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fillStyleLst>
      <a:lnStyleLst>
        <a:ln w="9259"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3000" dir="5400000" rotWithShape="0">
              <a:schemeClr val="phClr">
                <a:alpha val="38000"/>
              </a:schemeClr>
            </a:outerShdw>
          </a:effectLst>
        </a:effectStyle>
        <a:effectStyle>
          <a:effectLst>
            <a:outerShdw blurRad="40000" dist="23000" dir="5400000" rotWithShape="0">
              <a:schemeClr val="phClr">
                <a:alpha val="35000"/>
              </a:schemeClr>
            </a:outerShdw>
          </a:effectLst>
        </a:effectStyle>
        <a:effectStyle>
          <a:effectLst>
            <a:outerShdw blurRad="40000" dist="23000" dir="5400000" rotWithShape="0">
              <a:schemeClr val="phClr">
                <a:alpha val="35000"/>
              </a:schemeClr>
            </a:outerShdw>
          </a:effectLst>
        </a:effectStyle>
      </a:effectStyleLst>
      <a:bgFillStyleLst>
        <a:solidFill>
          <a:schemeClr val="phClr"/>
        </a:solidFill>
        <a:gradFill rotWithShape="1">
          <a:gsLst>
            <a:gs pos="0">
              <a:schemeClr val="phClr"/>
            </a:gs>
            <a:gs pos="35000">
              <a:schemeClr val="phClr"/>
            </a:gs>
            <a:gs pos="100000">
              <a:schemeClr val="phClr"/>
            </a:gs>
          </a:gsLst>
        </a:gradFill>
        <a:gradFill rotWithShape="1">
          <a:gsLst>
            <a:gs pos="0">
              <a:schemeClr val="phClr"/>
            </a:gs>
            <a:gs pos="35000">
              <a:schemeClr val="phClr"/>
            </a:gs>
            <a:gs pos="100000">
              <a:schemeClr val="phClr"/>
            </a:gs>
          </a:gsLs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1332</Words>
  <Application>Microsoft Office PowerPoint</Application>
  <PresentationFormat>On-screen Show (4:3)</PresentationFormat>
  <Paragraphs>121</Paragraphs>
  <Slides>17</Slides>
  <Notes>10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
      <vt:lpstr/>
      <vt:lpstr>Mentoring Paradigms for Underrepresented Groups in STEM Scholarship Programs </vt:lpstr>
      <vt:lpstr>MENTORING PARADIGMS FOR UNDERREPRESENTED GROUPS IN STEM SCHOLARSHIP PROGRAMS</vt:lpstr>
      <vt:lpstr>Model 1: One-to-One, Assigned Pairs</vt:lpstr>
      <vt:lpstr>Model 1: One-to-One, Assigned Pairs</vt:lpstr>
      <vt:lpstr>Model 1: One-to-One, Assigned Pairs</vt:lpstr>
      <vt:lpstr>Model 1: One-to-One, Assigned Pairs</vt:lpstr>
      <vt:lpstr>MENTORING PARADIGMS FOR UNDERREPRESENTED GROUPS IN STEM SCHOLARSHIP PROGRAMS</vt:lpstr>
      <vt:lpstr>Assessment Strategies</vt:lpstr>
      <vt:lpstr>Assessment Strategies</vt:lpstr>
      <vt:lpstr>MENTORING PARADIGMS FOR UNDERREPRESENTED GROUPS IN STEM SCHOLARSHIP PROGRAMS</vt:lpstr>
      <vt:lpstr>Model 2: Group Mentoring</vt:lpstr>
      <vt:lpstr>Model 2: Group Mentoring</vt:lpstr>
      <vt:lpstr>Model 2: Group Mentoring</vt:lpstr>
      <vt:lpstr>Model 2: Group Mentoring</vt:lpstr>
      <vt:lpstr>Model 2: Group Mentoring</vt:lpstr>
      <vt:lpstr>Model 2: Group Mentoring (Contrasted)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Mentoring Paradigms for Underrepresented Groups in STEM Scholarship Programs </dc:title>
  <cp:lastModifiedBy>Pearce</cp:lastModifiedBy>
  <cp:revision>18</cp:revision>
  <dcterms:modified xsi:type="dcterms:W3CDTF">2013-01-10T05:09:00Z</dcterms:modified>
</cp:coreProperties>
</file>