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2" r:id="rId2"/>
  </p:sldMasterIdLst>
  <p:notesMasterIdLst>
    <p:notesMasterId r:id="rId34"/>
  </p:notesMasterIdLst>
  <p:sldIdLst>
    <p:sldId id="256" r:id="rId3"/>
    <p:sldId id="276" r:id="rId4"/>
    <p:sldId id="275" r:id="rId5"/>
    <p:sldId id="314" r:id="rId6"/>
    <p:sldId id="292" r:id="rId7"/>
    <p:sldId id="297" r:id="rId8"/>
    <p:sldId id="296" r:id="rId9"/>
    <p:sldId id="298" r:id="rId10"/>
    <p:sldId id="295" r:id="rId11"/>
    <p:sldId id="299" r:id="rId12"/>
    <p:sldId id="293" r:id="rId13"/>
    <p:sldId id="302" r:id="rId14"/>
    <p:sldId id="301" r:id="rId15"/>
    <p:sldId id="303" r:id="rId16"/>
    <p:sldId id="300" r:id="rId17"/>
    <p:sldId id="304" r:id="rId18"/>
    <p:sldId id="280" r:id="rId19"/>
    <p:sldId id="305" r:id="rId20"/>
    <p:sldId id="306" r:id="rId21"/>
    <p:sldId id="307" r:id="rId22"/>
    <p:sldId id="283" r:id="rId23"/>
    <p:sldId id="285" r:id="rId24"/>
    <p:sldId id="315" r:id="rId25"/>
    <p:sldId id="286" r:id="rId26"/>
    <p:sldId id="308" r:id="rId27"/>
    <p:sldId id="309" r:id="rId28"/>
    <p:sldId id="310" r:id="rId29"/>
    <p:sldId id="311" r:id="rId30"/>
    <p:sldId id="312" r:id="rId31"/>
    <p:sldId id="313" r:id="rId32"/>
    <p:sldId id="272" r:id="rId33"/>
  </p:sldIdLst>
  <p:sldSz cx="9144000" cy="6858000" type="screen4x3"/>
  <p:notesSz cx="6858000" cy="9144000"/>
  <p:defaultTextStyle>
    <a:lvl1pPr marL="0" indent="0" algn="l" rtl="0" eaLnBrk="0" fontAlgn="base" hangingPunct="0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  <a:ea typeface="ＭＳ Ｐゴシック" charset="-128"/>
      </a:defRPr>
    </a:lvl1pPr>
    <a:lvl2pPr marL="457200" indent="0" algn="l" rtl="0" eaLnBrk="0" fontAlgn="base" hangingPunct="0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  <a:ea typeface="ＭＳ Ｐゴシック" charset="-128"/>
      </a:defRPr>
    </a:lvl2pPr>
    <a:lvl3pPr marL="914400" indent="0" algn="l" rtl="0" eaLnBrk="0" fontAlgn="base" hangingPunct="0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  <a:ea typeface="ＭＳ Ｐゴシック" charset="-128"/>
      </a:defRPr>
    </a:lvl3pPr>
    <a:lvl4pPr marL="1371600" indent="0" algn="l" rtl="0" eaLnBrk="0" fontAlgn="base" hangingPunct="0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  <a:ea typeface="ＭＳ Ｐゴシック" charset="-128"/>
      </a:defRPr>
    </a:lvl4pPr>
    <a:lvl5pPr marL="1828800" indent="0" algn="l" rtl="0" eaLnBrk="0" fontAlgn="base" hangingPunct="0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  <a:ea typeface="ＭＳ Ｐゴシック" charset="-128"/>
      </a:defRPr>
    </a:lvl5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714" autoAdjust="0"/>
  </p:normalViewPr>
  <p:slideViewPr>
    <p:cSldViewPr>
      <p:cViewPr varScale="1">
        <p:scale>
          <a:sx n="82" d="100"/>
          <a:sy n="82" d="100"/>
        </p:scale>
        <p:origin x="108" y="94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6F2A8D-13D3-4C72-AB15-3FDA5ADFD76D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769A0-964C-4915-B3EC-1208F0FAC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60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769A0-964C-4915-B3EC-1208F0FAC3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128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769A0-964C-4915-B3EC-1208F0FAC3E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162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769A0-964C-4915-B3EC-1208F0FAC3E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5775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769A0-964C-4915-B3EC-1208F0FAC3E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369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769A0-964C-4915-B3EC-1208F0FAC3E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3776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769A0-964C-4915-B3EC-1208F0FAC3E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812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769A0-964C-4915-B3EC-1208F0FAC3E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2854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769A0-964C-4915-B3EC-1208F0FAC3E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9939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769A0-964C-4915-B3EC-1208F0FAC3E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275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769A0-964C-4915-B3EC-1208F0FAC3E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310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769A0-964C-4915-B3EC-1208F0FAC3E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53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769A0-964C-4915-B3EC-1208F0FAC3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48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769A0-964C-4915-B3EC-1208F0FAC3E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20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769A0-964C-4915-B3EC-1208F0FAC3E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246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769A0-964C-4915-B3EC-1208F0FAC3E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355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769A0-964C-4915-B3EC-1208F0FAC3E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72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769A0-964C-4915-B3EC-1208F0FAC3E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9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769A0-964C-4915-B3EC-1208F0FAC3E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526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769A0-964C-4915-B3EC-1208F0FAC3E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35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1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4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43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5"/>
          <p:cNvSpPr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wrap="none" anchor="ctr"/>
          <a:lstStyle/>
          <a:p>
            <a:endParaRPr/>
          </a:p>
        </p:txBody>
      </p:sp>
      <p:sp>
        <p:nvSpPr>
          <p:cNvPr id="1027" name="Title 1026"/>
          <p:cNvSpPr>
            <a:spLocks noGrp="1"/>
          </p:cNvSpPr>
          <p:nvPr>
            <p:ph type="title"/>
          </p:nvPr>
        </p:nvSpPr>
        <p:spPr>
          <a:xfrm>
            <a:off x="614363" y="-25400"/>
            <a:ext cx="7515225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1027"/>
          <p:cNvSpPr>
            <a:spLocks noGrp="1"/>
          </p:cNvSpPr>
          <p:nvPr>
            <p:ph type="body" idx="1"/>
          </p:nvPr>
        </p:nvSpPr>
        <p:spPr>
          <a:xfrm>
            <a:off x="569913" y="2130425"/>
            <a:ext cx="8229599" cy="4525963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29" name="Picture 1028"/>
          <p:cNvPicPr>
            <a:picLocks noChangeAspect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>
          <a:xfrm>
            <a:off x="7977188" y="-3175"/>
            <a:ext cx="1103312" cy="113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19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91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42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82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214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82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278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895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464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438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46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049"/>
          <p:cNvSpPr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wrap="none" anchor="ctr"/>
          <a:lstStyle/>
          <a:p>
            <a:endParaRPr/>
          </a:p>
        </p:txBody>
      </p:sp>
      <p:pic>
        <p:nvPicPr>
          <p:cNvPr id="2051" name="Picture 2050"/>
          <p:cNvPicPr>
            <a:picLocks noChangeAspect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>
          <a:xfrm>
            <a:off x="7977188" y="-3175"/>
            <a:ext cx="1103312" cy="1139825"/>
          </a:xfrm>
          <a:prstGeom prst="rect">
            <a:avLst/>
          </a:prstGeom>
          <a:noFill/>
          <a:ln>
            <a:noFill/>
          </a:ln>
        </p:spPr>
      </p:pic>
      <p:sp>
        <p:nvSpPr>
          <p:cNvPr id="2052" name="Title 2051"/>
          <p:cNvSpPr>
            <a:spLocks noGrp="1"/>
          </p:cNvSpPr>
          <p:nvPr>
            <p:ph type="title"/>
          </p:nvPr>
        </p:nvSpPr>
        <p:spPr>
          <a:xfrm>
            <a:off x="614363" y="-25400"/>
            <a:ext cx="7515225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3" name="Text Placeholder 2052"/>
          <p:cNvSpPr>
            <a:spLocks noGrp="1"/>
          </p:cNvSpPr>
          <p:nvPr>
            <p:ph type="body" idx="1"/>
          </p:nvPr>
        </p:nvSpPr>
        <p:spPr>
          <a:xfrm>
            <a:off x="569913" y="2130425"/>
            <a:ext cx="8229599" cy="4525963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9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4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2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8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2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8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5"/>
          <p:cNvSpPr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wrap="none" anchor="ctr"/>
          <a:lstStyle/>
          <a:p>
            <a:endParaRPr/>
          </a:p>
        </p:txBody>
      </p:sp>
      <p:sp>
        <p:nvSpPr>
          <p:cNvPr id="1027" name="Title Placeholder 1026"/>
          <p:cNvSpPr>
            <a:spLocks noGrp="1"/>
          </p:cNvSpPr>
          <p:nvPr>
            <p:ph type="title"/>
          </p:nvPr>
        </p:nvSpPr>
        <p:spPr>
          <a:xfrm>
            <a:off x="614363" y="-25400"/>
            <a:ext cx="7515225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1027"/>
          <p:cNvSpPr>
            <a:spLocks noGrp="1"/>
          </p:cNvSpPr>
          <p:nvPr>
            <p:ph type="body" idx="1"/>
          </p:nvPr>
        </p:nvSpPr>
        <p:spPr>
          <a:xfrm>
            <a:off x="569913" y="2130425"/>
            <a:ext cx="8229599" cy="4525963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29" name="Picture 1028"/>
          <p:cNvPicPr>
            <a:picLocks noChangeAspect="1"/>
          </p:cNvPicPr>
          <p:nvPr/>
        </p:nvPicPr>
        <p:blipFill>
          <a:blip r:embed="rId14">
            <a:extLst/>
          </a:blip>
          <a:srcRect/>
          <a:stretch>
            <a:fillRect/>
          </a:stretch>
        </p:blipFill>
        <p:spPr>
          <a:xfrm>
            <a:off x="7977188" y="-3175"/>
            <a:ext cx="1103312" cy="1139825"/>
          </a:xfrm>
          <a:prstGeom prst="rect">
            <a:avLst/>
          </a:prstGeom>
          <a:noFill/>
          <a:ln>
            <a:noFill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9112" r:id="rId1"/>
    <p:sldLayoutId id="2147489113" r:id="rId2"/>
    <p:sldLayoutId id="2147489114" r:id="rId3"/>
    <p:sldLayoutId id="2147489115" r:id="rId4"/>
    <p:sldLayoutId id="2147489116" r:id="rId5"/>
    <p:sldLayoutId id="2147489117" r:id="rId6"/>
    <p:sldLayoutId id="2147489118" r:id="rId7"/>
    <p:sldLayoutId id="2147489119" r:id="rId8"/>
    <p:sldLayoutId id="2147489120" r:id="rId9"/>
    <p:sldLayoutId id="2147489121" r:id="rId10"/>
    <p:sldLayoutId id="2147489122" r:id="rId11"/>
    <p:sldLayoutId id="2147489123" r:id="rId12"/>
  </p:sldLayoutIdLst>
  <p:txStyles>
    <p:titleStyle>
      <a:lvl1pPr marL="0" indent="0"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buNone/>
        <a:defRPr sz="2000">
          <a:solidFill>
            <a:srgbClr val="FFFFFF"/>
          </a:solidFill>
          <a:latin typeface="Times New Roman" charset="0"/>
          <a:ea typeface="ＭＳ Ｐゴシック" charset="-128"/>
        </a:defRPr>
      </a:lvl1pPr>
    </p:titleStyle>
    <p:bodyStyle>
      <a:lvl1pPr marL="342900" indent="-342900" algn="l" rtl="0" eaLnBrk="0" fontAlgn="base" hangingPunct="0">
        <a:lnSpc>
          <a:spcPct val="100000"/>
        </a:lnSpc>
        <a:spcBef>
          <a:spcPct val="20000"/>
        </a:spcBef>
        <a:spcAft>
          <a:spcPct val="25000"/>
        </a:spcAft>
        <a:buNone/>
        <a:defRPr sz="3200">
          <a:solidFill>
            <a:srgbClr val="000000"/>
          </a:solidFill>
          <a:latin typeface="Times New Roman" charset="0"/>
          <a:ea typeface="ＭＳ Ｐゴシック" charset="-128"/>
        </a:defRPr>
      </a:lvl1pPr>
      <a:lvl2pPr marL="400050" indent="-285750" algn="l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rgbClr val="CC0000"/>
        </a:buClr>
        <a:buSzPct val="90000"/>
        <a:buFont typeface="Wingdings" charset="2"/>
        <a:buChar char="§"/>
        <a:defRPr sz="2400">
          <a:solidFill>
            <a:srgbClr val="000000"/>
          </a:solidFill>
          <a:latin typeface="Times New Roman" charset="0"/>
          <a:ea typeface="ＭＳ Ｐゴシック" charset="-128"/>
        </a:defRPr>
      </a:lvl2pPr>
      <a:lvl3pPr marL="742950" indent="-228600" algn="l" rtl="0" eaLnBrk="0" fontAlgn="base" hangingPunct="0">
        <a:lnSpc>
          <a:spcPct val="100000"/>
        </a:lnSpc>
        <a:spcBef>
          <a:spcPct val="40000"/>
        </a:spcBef>
        <a:spcAft>
          <a:spcPct val="0"/>
        </a:spcAft>
        <a:buChar char="•"/>
        <a:defRPr sz="2000">
          <a:solidFill>
            <a:srgbClr val="000000"/>
          </a:solidFill>
          <a:latin typeface="Times New Roman" charset="0"/>
          <a:ea typeface="ＭＳ Ｐゴシック" charset="-128"/>
        </a:defRPr>
      </a:lvl3pPr>
      <a:lvl4pPr marL="1258887" indent="-228600" algn="l" rtl="0" eaLnBrk="0" fontAlgn="base" hangingPunct="0">
        <a:lnSpc>
          <a:spcPct val="100000"/>
        </a:lnSpc>
        <a:spcBef>
          <a:spcPct val="40000"/>
        </a:spcBef>
        <a:spcAft>
          <a:spcPct val="0"/>
        </a:spcAft>
        <a:buChar char="–"/>
        <a:defRPr sz="1800">
          <a:solidFill>
            <a:srgbClr val="000000"/>
          </a:solidFill>
          <a:latin typeface="Times New Roman" charset="0"/>
          <a:ea typeface="ＭＳ Ｐゴシック" charset="-128"/>
        </a:defRPr>
      </a:lvl4pPr>
      <a:lvl5pPr marL="1422400" indent="406400" algn="l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None/>
        <a:defRPr sz="1800">
          <a:solidFill>
            <a:srgbClr val="000000"/>
          </a:solidFill>
          <a:latin typeface="Times New Roman" charset="0"/>
          <a:ea typeface="ＭＳ Ｐゴシック" charset="-128"/>
        </a:defRPr>
      </a:lvl5pPr>
    </p:bodyStyle>
    <p:otherStyle>
      <a:lvl1pPr marL="0" indent="0"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typeface="Times New Roman" charset="0"/>
          <a:ea typeface="ＭＳ Ｐゴシック" charset="-128"/>
        </a:defRPr>
      </a:lvl1pPr>
      <a:lvl2pPr marL="457200" indent="0"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typeface="Times New Roman" charset="0"/>
          <a:ea typeface="ＭＳ Ｐゴシック" charset="-128"/>
        </a:defRPr>
      </a:lvl2pPr>
      <a:lvl3pPr marL="914400" indent="0"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typeface="Times New Roman" charset="0"/>
          <a:ea typeface="ＭＳ Ｐゴシック" charset="-128"/>
        </a:defRPr>
      </a:lvl3pPr>
      <a:lvl4pPr marL="1371600" indent="0"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typeface="Times New Roman" charset="0"/>
          <a:ea typeface="ＭＳ Ｐゴシック" charset="-128"/>
        </a:defRPr>
      </a:lvl4pPr>
      <a:lvl5pPr marL="1828800" indent="0"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typeface="Times New Roman" charset="0"/>
          <a:ea typeface="ＭＳ Ｐゴシック" charset="-128"/>
        </a:defRPr>
      </a:lvl5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46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049"/>
          <p:cNvSpPr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wrap="none" anchor="ctr"/>
          <a:lstStyle/>
          <a:p>
            <a:endParaRPr/>
          </a:p>
        </p:txBody>
      </p:sp>
      <p:pic>
        <p:nvPicPr>
          <p:cNvPr id="2051" name="Picture 2050"/>
          <p:cNvPicPr>
            <a:picLocks noChangeAspect="1"/>
          </p:cNvPicPr>
          <p:nvPr/>
        </p:nvPicPr>
        <p:blipFill>
          <a:blip r:embed="rId14">
            <a:extLst/>
          </a:blip>
          <a:srcRect/>
          <a:stretch>
            <a:fillRect/>
          </a:stretch>
        </p:blipFill>
        <p:spPr>
          <a:xfrm>
            <a:off x="7977188" y="-3175"/>
            <a:ext cx="1103312" cy="1139825"/>
          </a:xfrm>
          <a:prstGeom prst="rect">
            <a:avLst/>
          </a:prstGeom>
          <a:noFill/>
          <a:ln>
            <a:noFill/>
          </a:ln>
        </p:spPr>
      </p:pic>
      <p:sp>
        <p:nvSpPr>
          <p:cNvPr id="2052" name="Title Placeholder 2051"/>
          <p:cNvSpPr>
            <a:spLocks noGrp="1"/>
          </p:cNvSpPr>
          <p:nvPr>
            <p:ph type="title"/>
          </p:nvPr>
        </p:nvSpPr>
        <p:spPr>
          <a:xfrm>
            <a:off x="614363" y="-25400"/>
            <a:ext cx="7515225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3" name="Text Placeholder 2052"/>
          <p:cNvSpPr>
            <a:spLocks noGrp="1"/>
          </p:cNvSpPr>
          <p:nvPr>
            <p:ph type="body" idx="1"/>
          </p:nvPr>
        </p:nvSpPr>
        <p:spPr>
          <a:xfrm>
            <a:off x="569913" y="2130425"/>
            <a:ext cx="8229599" cy="4525963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9100" r:id="rId1"/>
    <p:sldLayoutId id="2147489101" r:id="rId2"/>
    <p:sldLayoutId id="2147489102" r:id="rId3"/>
    <p:sldLayoutId id="2147489103" r:id="rId4"/>
    <p:sldLayoutId id="2147489104" r:id="rId5"/>
    <p:sldLayoutId id="2147489105" r:id="rId6"/>
    <p:sldLayoutId id="2147489106" r:id="rId7"/>
    <p:sldLayoutId id="2147489107" r:id="rId8"/>
    <p:sldLayoutId id="2147489108" r:id="rId9"/>
    <p:sldLayoutId id="2147489109" r:id="rId10"/>
    <p:sldLayoutId id="2147489110" r:id="rId11"/>
    <p:sldLayoutId id="2147489111" r:id="rId12"/>
  </p:sldLayoutIdLst>
  <p:txStyles>
    <p:titleStyle>
      <a:lvl1pPr marL="0" indent="0"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buNone/>
        <a:defRPr sz="2000">
          <a:solidFill>
            <a:srgbClr val="FFFFFF"/>
          </a:solidFill>
          <a:latin typeface="Times New Roman" charset="0"/>
          <a:ea typeface="ＭＳ Ｐゴシック" charset="-128"/>
        </a:defRPr>
      </a:lvl1pPr>
    </p:titleStyle>
    <p:bodyStyle>
      <a:lvl1pPr marL="342900" indent="-342900" algn="l" rtl="0" eaLnBrk="0" fontAlgn="base" hangingPunct="0">
        <a:lnSpc>
          <a:spcPct val="100000"/>
        </a:lnSpc>
        <a:spcBef>
          <a:spcPct val="20000"/>
        </a:spcBef>
        <a:spcAft>
          <a:spcPct val="25000"/>
        </a:spcAft>
        <a:buNone/>
        <a:defRPr sz="3200">
          <a:solidFill>
            <a:srgbClr val="000000"/>
          </a:solidFill>
          <a:latin typeface="Times New Roman" charset="0"/>
          <a:ea typeface="ＭＳ Ｐゴシック" charset="-128"/>
        </a:defRPr>
      </a:lvl1pPr>
      <a:lvl2pPr marL="400050" indent="-285750" algn="l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rgbClr val="CC0000"/>
        </a:buClr>
        <a:buSzPct val="90000"/>
        <a:buFont typeface="Wingdings" charset="2"/>
        <a:buChar char="§"/>
        <a:defRPr sz="2400">
          <a:solidFill>
            <a:srgbClr val="000000"/>
          </a:solidFill>
          <a:latin typeface="Times New Roman" charset="0"/>
          <a:ea typeface="ＭＳ Ｐゴシック" charset="-128"/>
        </a:defRPr>
      </a:lvl2pPr>
      <a:lvl3pPr marL="742950" indent="-228600" algn="l" rtl="0" eaLnBrk="0" fontAlgn="base" hangingPunct="0">
        <a:lnSpc>
          <a:spcPct val="100000"/>
        </a:lnSpc>
        <a:spcBef>
          <a:spcPct val="40000"/>
        </a:spcBef>
        <a:spcAft>
          <a:spcPct val="0"/>
        </a:spcAft>
        <a:buChar char="•"/>
        <a:defRPr sz="2000">
          <a:solidFill>
            <a:srgbClr val="000000"/>
          </a:solidFill>
          <a:latin typeface="Times New Roman" charset="0"/>
          <a:ea typeface="ＭＳ Ｐゴシック" charset="-128"/>
        </a:defRPr>
      </a:lvl3pPr>
      <a:lvl4pPr marL="1258887" indent="-228600" algn="l" rtl="0" eaLnBrk="0" fontAlgn="base" hangingPunct="0">
        <a:lnSpc>
          <a:spcPct val="100000"/>
        </a:lnSpc>
        <a:spcBef>
          <a:spcPct val="40000"/>
        </a:spcBef>
        <a:spcAft>
          <a:spcPct val="0"/>
        </a:spcAft>
        <a:buChar char="–"/>
        <a:defRPr sz="1800">
          <a:solidFill>
            <a:srgbClr val="000000"/>
          </a:solidFill>
          <a:latin typeface="Times New Roman" charset="0"/>
          <a:ea typeface="ＭＳ Ｐゴシック" charset="-128"/>
        </a:defRPr>
      </a:lvl4pPr>
      <a:lvl5pPr marL="1422400" indent="406400" algn="l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None/>
        <a:defRPr sz="1800">
          <a:solidFill>
            <a:srgbClr val="000000"/>
          </a:solidFill>
          <a:latin typeface="Times New Roman" charset="0"/>
          <a:ea typeface="ＭＳ Ｐゴシック" charset="-128"/>
        </a:defRPr>
      </a:lvl5pPr>
    </p:bodyStyle>
    <p:otherStyle>
      <a:lvl1pPr marL="0" indent="0"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typeface="Times New Roman" charset="0"/>
          <a:ea typeface="ＭＳ Ｐゴシック" charset="-128"/>
        </a:defRPr>
      </a:lvl1pPr>
      <a:lvl2pPr marL="457200" indent="0"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typeface="Times New Roman" charset="0"/>
          <a:ea typeface="ＭＳ Ｐゴシック" charset="-128"/>
        </a:defRPr>
      </a:lvl2pPr>
      <a:lvl3pPr marL="914400" indent="0"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typeface="Times New Roman" charset="0"/>
          <a:ea typeface="ＭＳ Ｐゴシック" charset="-128"/>
        </a:defRPr>
      </a:lvl3pPr>
      <a:lvl4pPr marL="1371600" indent="0"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typeface="Times New Roman" charset="0"/>
          <a:ea typeface="ＭＳ Ｐゴシック" charset="-128"/>
        </a:defRPr>
      </a:lvl4pPr>
      <a:lvl5pPr marL="1828800" indent="0"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typeface="Times New Roman" charset="0"/>
          <a:ea typeface="ＭＳ Ｐゴシック" charset="-128"/>
        </a:defRPr>
      </a:lvl5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0">
          <a:blip r:embed="rId3">
            <a:extLst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073"/>
          <p:cNvPicPr>
            <a:picLocks noChangeAspect="1"/>
          </p:cNvPicPr>
          <p:nvPr/>
        </p:nvPicPr>
        <p:blipFill>
          <a:blip r:embed="rId4">
            <a:extLst/>
          </a:blip>
          <a:srcRect/>
          <a:stretch>
            <a:fillRect/>
          </a:stretch>
        </p:blipFill>
        <p:spPr>
          <a:xfrm>
            <a:off x="0" y="1139825"/>
            <a:ext cx="9144000" cy="5718175"/>
          </a:xfrm>
          <a:prstGeom prst="rect">
            <a:avLst/>
          </a:prstGeom>
          <a:noFill/>
          <a:ln>
            <a:noFill/>
          </a:ln>
        </p:spPr>
      </p:pic>
      <p:sp>
        <p:nvSpPr>
          <p:cNvPr id="3075" name="Title 3074"/>
          <p:cNvSpPr>
            <a:spLocks noGrp="1"/>
          </p:cNvSpPr>
          <p:nvPr>
            <p:ph type="ctrTitle" idx="4294967295"/>
          </p:nvPr>
        </p:nvSpPr>
        <p:spPr>
          <a:xfrm>
            <a:off x="1188333" y="1939704"/>
            <a:ext cx="7512755" cy="1146396"/>
          </a:xfrm>
          <a:ln/>
        </p:spPr>
        <p:txBody>
          <a:bodyPr wrap="square" lIns="91440" tIns="45720" rIns="91440" bIns="45720" anchor="ctr"/>
          <a:lstStyle>
            <a:lvl1pPr>
              <a:defRPr/>
            </a:lvl1pPr>
          </a:lstStyle>
          <a:p>
            <a:pPr>
              <a:lnSpc>
                <a:spcPct val="120000"/>
              </a:lnSpc>
              <a:spcAft>
                <a:spcPct val="20000"/>
              </a:spcAft>
            </a:pPr>
            <a:r>
              <a:rPr lang="en-US" sz="3600" dirty="0"/>
              <a:t>South Plains Mathematics Fellow Program: A partnership to attract new STEM students as mathematics majors</a:t>
            </a:r>
            <a:r>
              <a:rPr dirty="0" smtClean="0"/>
              <a:t/>
            </a:r>
            <a:br>
              <a:rPr dirty="0" smtClean="0"/>
            </a:br>
            <a:endParaRPr dirty="0"/>
          </a:p>
        </p:txBody>
      </p:sp>
      <p:sp>
        <p:nvSpPr>
          <p:cNvPr id="3076" name="Subtitle 3075"/>
          <p:cNvSpPr>
            <a:spLocks noGrp="1"/>
          </p:cNvSpPr>
          <p:nvPr>
            <p:ph type="subTitle" idx="4294967295"/>
          </p:nvPr>
        </p:nvSpPr>
        <p:spPr>
          <a:xfrm>
            <a:off x="1192213" y="3230563"/>
            <a:ext cx="6400800" cy="1752600"/>
          </a:xfrm>
          <a:ln/>
        </p:spPr>
        <p:txBody>
          <a:bodyPr wrap="square" lIns="91440" tIns="45720" rIns="91440" bIns="45720" anchor="t" anchorCtr="0"/>
          <a:lstStyle>
            <a:lvl1pPr marL="0" algn="ctr">
              <a:defRPr/>
            </a:lvl1pPr>
            <a:lvl2pPr marL="114300" algn="ctr">
              <a:buNone/>
              <a:defRPr/>
            </a:lvl2pPr>
            <a:lvl3pPr marL="514350" algn="ctr">
              <a:buNone/>
              <a:defRPr/>
            </a:lvl3pPr>
            <a:lvl4pPr marL="1030287" algn="ctr">
              <a:buNone/>
              <a:defRPr/>
            </a:lvl4pPr>
            <a:lvl5pPr marL="1828800" algn="ctr">
              <a:buNone/>
              <a:defRPr/>
            </a:lvl5pPr>
          </a:lstStyle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FFFFFF"/>
                </a:solidFill>
              </a:rPr>
              <a:t> </a:t>
            </a:r>
            <a:endParaRPr lang="en-US" altLang="en-US" sz="2000" dirty="0">
              <a:solidFill>
                <a:srgbClr val="FFFFFF"/>
              </a:solidFill>
            </a:endParaRPr>
          </a:p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US" altLang="en-US" sz="1800" i="1" dirty="0" smtClean="0">
                <a:solidFill>
                  <a:srgbClr val="FFFFFF"/>
                </a:solidFill>
              </a:rPr>
              <a:t>Jerry Dwyer, Kent Pearce, Brock Williams</a:t>
            </a:r>
            <a:endParaRPr lang="en-US" altLang="en-US" sz="1800" i="1" dirty="0">
              <a:solidFill>
                <a:srgbClr val="FFFFFF"/>
              </a:solidFill>
            </a:endParaRPr>
          </a:p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US" altLang="en-US" sz="1800" i="1" dirty="0">
                <a:solidFill>
                  <a:srgbClr val="FFFFFF"/>
                </a:solidFill>
              </a:rPr>
              <a:t>Department of Mathematics and Statistics</a:t>
            </a:r>
          </a:p>
          <a:p>
            <a:pPr algn="l">
              <a:spcBef>
                <a:spcPct val="0"/>
              </a:spcBef>
              <a:spcAft>
                <a:spcPct val="0"/>
              </a:spcAft>
            </a:pPr>
            <a:endParaRPr lang="en-US" altLang="en-US" sz="1800" i="1" dirty="0">
              <a:solidFill>
                <a:srgbClr val="FFFFFF"/>
              </a:solidFill>
            </a:endParaRPr>
          </a:p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US" altLang="en-US" sz="1400" i="1" dirty="0" smtClean="0">
                <a:solidFill>
                  <a:srgbClr val="FFFFFF"/>
                </a:solidFill>
              </a:rPr>
              <a:t>12 </a:t>
            </a:r>
            <a:r>
              <a:rPr lang="en-US" altLang="en-US" sz="1400" i="1" dirty="0">
                <a:solidFill>
                  <a:srgbClr val="FFFFFF"/>
                </a:solidFill>
              </a:rPr>
              <a:t>January </a:t>
            </a:r>
            <a:r>
              <a:rPr lang="en-US" altLang="en-US" sz="1400" i="1" dirty="0" smtClean="0">
                <a:solidFill>
                  <a:srgbClr val="FFFFFF"/>
                </a:solidFill>
              </a:rPr>
              <a:t>2014</a:t>
            </a:r>
            <a:endParaRPr lang="en-US" altLang="en-US" sz="1400" i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121"/>
          <p:cNvSpPr>
            <a:spLocks noGrp="1"/>
          </p:cNvSpPr>
          <p:nvPr>
            <p:ph type="title" idx="4294967295"/>
          </p:nvPr>
        </p:nvSpPr>
        <p:spPr>
          <a:xfrm>
            <a:off x="614363" y="-25400"/>
            <a:ext cx="7515225" cy="1143000"/>
          </a:xfrm>
          <a:ln/>
        </p:spPr>
        <p:txBody>
          <a:bodyPr wrap="square" lIns="91440" tIns="45720" rIns="91440" bIns="45720" anchor="ctr"/>
          <a:lstStyle/>
          <a:p>
            <a:r>
              <a:rPr lang="en-US" altLang="en-US" dirty="0"/>
              <a:t>Preparation</a:t>
            </a:r>
            <a:endParaRPr lang="en-US" altLang="en-US" dirty="0"/>
          </a:p>
        </p:txBody>
      </p:sp>
      <p:sp>
        <p:nvSpPr>
          <p:cNvPr id="5123" name="Text Placeholder 5122"/>
          <p:cNvSpPr>
            <a:spLocks noGrp="1"/>
          </p:cNvSpPr>
          <p:nvPr>
            <p:ph type="body" idx="4294967295"/>
          </p:nvPr>
        </p:nvSpPr>
        <p:spPr>
          <a:xfrm>
            <a:off x="569913" y="2130425"/>
            <a:ext cx="8229599" cy="4525963"/>
          </a:xfrm>
          <a:ln/>
        </p:spPr>
        <p:txBody>
          <a:bodyPr wrap="square" lIns="91440" tIns="45720" rIns="91440" bIns="45720" anchor="t" anchorCtr="0"/>
          <a:lstStyle/>
          <a:p>
            <a:pPr lvl="1"/>
            <a:r>
              <a:rPr lang="en-US" sz="3200" dirty="0" smtClean="0"/>
              <a:t>Jun 2011 </a:t>
            </a:r>
            <a:r>
              <a:rPr lang="en-US" sz="3200" dirty="0" smtClean="0">
                <a:solidFill>
                  <a:srgbClr val="FF0000"/>
                </a:solidFill>
              </a:rPr>
              <a:t>(Declined)</a:t>
            </a:r>
            <a:endParaRPr lang="en-US" sz="3200" dirty="0">
              <a:solidFill>
                <a:srgbClr val="FF0000"/>
              </a:solidFill>
            </a:endParaRPr>
          </a:p>
          <a:p>
            <a:pPr lvl="2"/>
            <a:r>
              <a:rPr lang="en-US" sz="2800" dirty="0" smtClean="0"/>
              <a:t>MCTP</a:t>
            </a:r>
            <a:r>
              <a:rPr lang="en-US" sz="2800" dirty="0"/>
              <a:t>: Mathematics Mentoring at Texas Tech </a:t>
            </a:r>
            <a:endParaRPr lang="en-US" sz="2800" dirty="0" smtClean="0"/>
          </a:p>
          <a:p>
            <a:pPr lvl="1"/>
            <a:r>
              <a:rPr lang="en-US" sz="3200" dirty="0" smtClean="0"/>
              <a:t>Jun 2012 </a:t>
            </a:r>
            <a:r>
              <a:rPr lang="en-US" sz="3200" dirty="0" smtClean="0">
                <a:solidFill>
                  <a:srgbClr val="FF0000"/>
                </a:solidFill>
              </a:rPr>
              <a:t>(Declined)</a:t>
            </a:r>
          </a:p>
          <a:p>
            <a:pPr lvl="2"/>
            <a:r>
              <a:rPr lang="en-US" sz="2800" dirty="0" smtClean="0"/>
              <a:t>MCTP</a:t>
            </a:r>
            <a:r>
              <a:rPr lang="en-US" sz="2800" dirty="0"/>
              <a:t>: Mathematics Mentoring in West Texas </a:t>
            </a:r>
            <a:endParaRPr lang="en-US" sz="2800" dirty="0" smtClean="0"/>
          </a:p>
          <a:p>
            <a:pPr lvl="1"/>
            <a:r>
              <a:rPr lang="en-US" sz="3200" dirty="0" smtClean="0"/>
              <a:t>Aug 2012 </a:t>
            </a:r>
            <a:r>
              <a:rPr lang="en-US" sz="3200" dirty="0" smtClean="0">
                <a:solidFill>
                  <a:srgbClr val="FF0000"/>
                </a:solidFill>
              </a:rPr>
              <a:t>(Declined)</a:t>
            </a:r>
          </a:p>
          <a:p>
            <a:pPr lvl="2"/>
            <a:r>
              <a:rPr lang="en-US" sz="2800" dirty="0"/>
              <a:t>S-STEM: West Texas Mathematics Scholarship Program</a:t>
            </a:r>
            <a:endParaRPr lang="en-US" sz="2800" dirty="0" smtClean="0"/>
          </a:p>
          <a:p>
            <a:pPr lvl="2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57317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121"/>
          <p:cNvSpPr>
            <a:spLocks noGrp="1"/>
          </p:cNvSpPr>
          <p:nvPr>
            <p:ph type="title" idx="4294967295"/>
          </p:nvPr>
        </p:nvSpPr>
        <p:spPr>
          <a:xfrm>
            <a:off x="614363" y="-25400"/>
            <a:ext cx="7515225" cy="1143000"/>
          </a:xfrm>
          <a:ln/>
        </p:spPr>
        <p:txBody>
          <a:bodyPr wrap="square" lIns="91440" tIns="45720" rIns="91440" bIns="45720" anchor="ctr"/>
          <a:lstStyle/>
          <a:p>
            <a:r>
              <a:rPr lang="en-US" altLang="en-US" dirty="0"/>
              <a:t>Preparation</a:t>
            </a:r>
            <a:endParaRPr lang="en-US" altLang="en-US" dirty="0"/>
          </a:p>
        </p:txBody>
      </p:sp>
      <p:sp>
        <p:nvSpPr>
          <p:cNvPr id="5123" name="Text Placeholder 5122"/>
          <p:cNvSpPr>
            <a:spLocks noGrp="1"/>
          </p:cNvSpPr>
          <p:nvPr>
            <p:ph type="body" idx="4294967295"/>
          </p:nvPr>
        </p:nvSpPr>
        <p:spPr>
          <a:xfrm>
            <a:off x="569913" y="2130425"/>
            <a:ext cx="8229599" cy="4525963"/>
          </a:xfrm>
          <a:ln/>
        </p:spPr>
        <p:txBody>
          <a:bodyPr wrap="square" lIns="91440" tIns="45720" rIns="91440" bIns="45720" anchor="t" anchorCtr="0"/>
          <a:lstStyle/>
          <a:p>
            <a:pPr lvl="1"/>
            <a:r>
              <a:rPr lang="en-US" sz="3200" dirty="0" smtClean="0"/>
              <a:t>Dec 2012</a:t>
            </a:r>
          </a:p>
          <a:p>
            <a:pPr lvl="2"/>
            <a:r>
              <a:rPr lang="en-US" sz="2800" dirty="0" err="1" smtClean="0"/>
              <a:t>STEPping</a:t>
            </a:r>
            <a:r>
              <a:rPr lang="en-US" sz="2800" dirty="0" smtClean="0"/>
              <a:t> </a:t>
            </a:r>
            <a:r>
              <a:rPr lang="en-US" sz="2800" dirty="0"/>
              <a:t>on STEM's Leaky Pipeline (STEP-SLP)</a:t>
            </a:r>
          </a:p>
          <a:p>
            <a:pPr marL="514350" lvl="2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990684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121"/>
          <p:cNvSpPr>
            <a:spLocks noGrp="1"/>
          </p:cNvSpPr>
          <p:nvPr>
            <p:ph type="title" idx="4294967295"/>
          </p:nvPr>
        </p:nvSpPr>
        <p:spPr>
          <a:xfrm>
            <a:off x="614363" y="-25400"/>
            <a:ext cx="7515225" cy="1143000"/>
          </a:xfrm>
          <a:ln/>
        </p:spPr>
        <p:txBody>
          <a:bodyPr wrap="square" lIns="91440" tIns="45720" rIns="91440" bIns="45720" anchor="ctr"/>
          <a:lstStyle/>
          <a:p>
            <a:r>
              <a:rPr lang="en-US" altLang="en-US" dirty="0"/>
              <a:t>Preparation</a:t>
            </a:r>
            <a:endParaRPr lang="en-US" altLang="en-US" dirty="0"/>
          </a:p>
        </p:txBody>
      </p:sp>
      <p:sp>
        <p:nvSpPr>
          <p:cNvPr id="5123" name="Text Placeholder 5122"/>
          <p:cNvSpPr>
            <a:spLocks noGrp="1"/>
          </p:cNvSpPr>
          <p:nvPr>
            <p:ph type="body" idx="4294967295"/>
          </p:nvPr>
        </p:nvSpPr>
        <p:spPr>
          <a:xfrm>
            <a:off x="569913" y="2130425"/>
            <a:ext cx="8229599" cy="4525963"/>
          </a:xfrm>
          <a:ln/>
        </p:spPr>
        <p:txBody>
          <a:bodyPr wrap="square" lIns="91440" tIns="45720" rIns="91440" bIns="45720" anchor="t" anchorCtr="0"/>
          <a:lstStyle/>
          <a:p>
            <a:pPr lvl="1"/>
            <a:r>
              <a:rPr lang="en-US" sz="3200" dirty="0" smtClean="0"/>
              <a:t>Dec 2012 </a:t>
            </a:r>
            <a:r>
              <a:rPr lang="en-US" sz="3200" dirty="0" smtClean="0">
                <a:solidFill>
                  <a:srgbClr val="FF0000"/>
                </a:solidFill>
              </a:rPr>
              <a:t>(Declined)</a:t>
            </a:r>
          </a:p>
          <a:p>
            <a:pPr lvl="2"/>
            <a:r>
              <a:rPr lang="en-US" sz="2800" dirty="0" err="1" smtClean="0"/>
              <a:t>STEPping</a:t>
            </a:r>
            <a:r>
              <a:rPr lang="en-US" sz="2800" dirty="0" smtClean="0"/>
              <a:t> </a:t>
            </a:r>
            <a:r>
              <a:rPr lang="en-US" sz="2800" dirty="0"/>
              <a:t>on STEM's Leaky Pipeline (STEP-SLP)</a:t>
            </a:r>
          </a:p>
          <a:p>
            <a:pPr marL="514350" lvl="2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498572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121"/>
          <p:cNvSpPr>
            <a:spLocks noGrp="1"/>
          </p:cNvSpPr>
          <p:nvPr>
            <p:ph type="title" idx="4294967295"/>
          </p:nvPr>
        </p:nvSpPr>
        <p:spPr>
          <a:xfrm>
            <a:off x="614363" y="-25400"/>
            <a:ext cx="7515225" cy="1143000"/>
          </a:xfrm>
          <a:ln/>
        </p:spPr>
        <p:txBody>
          <a:bodyPr wrap="square" lIns="91440" tIns="45720" rIns="91440" bIns="45720" anchor="ctr"/>
          <a:lstStyle/>
          <a:p>
            <a:r>
              <a:rPr lang="en-US" altLang="en-US" dirty="0"/>
              <a:t>Preparation</a:t>
            </a:r>
            <a:endParaRPr lang="en-US" altLang="en-US" dirty="0"/>
          </a:p>
        </p:txBody>
      </p:sp>
      <p:sp>
        <p:nvSpPr>
          <p:cNvPr id="5123" name="Text Placeholder 5122"/>
          <p:cNvSpPr>
            <a:spLocks noGrp="1"/>
          </p:cNvSpPr>
          <p:nvPr>
            <p:ph type="body" idx="4294967295"/>
          </p:nvPr>
        </p:nvSpPr>
        <p:spPr>
          <a:xfrm>
            <a:off x="569913" y="2130425"/>
            <a:ext cx="8229599" cy="4525963"/>
          </a:xfrm>
          <a:ln/>
        </p:spPr>
        <p:txBody>
          <a:bodyPr wrap="square" lIns="91440" tIns="45720" rIns="91440" bIns="45720" anchor="t" anchorCtr="0"/>
          <a:lstStyle/>
          <a:p>
            <a:pPr lvl="1"/>
            <a:r>
              <a:rPr lang="en-US" sz="3200" dirty="0" smtClean="0"/>
              <a:t>Dec 2012 </a:t>
            </a:r>
            <a:r>
              <a:rPr lang="en-US" sz="3200" dirty="0" smtClean="0">
                <a:solidFill>
                  <a:srgbClr val="FF0000"/>
                </a:solidFill>
              </a:rPr>
              <a:t>(Declined)</a:t>
            </a:r>
          </a:p>
          <a:p>
            <a:pPr lvl="2"/>
            <a:r>
              <a:rPr lang="en-US" sz="2800" dirty="0" err="1" smtClean="0"/>
              <a:t>STEPping</a:t>
            </a:r>
            <a:r>
              <a:rPr lang="en-US" sz="2800" dirty="0" smtClean="0"/>
              <a:t> </a:t>
            </a:r>
            <a:r>
              <a:rPr lang="en-US" sz="2800" dirty="0"/>
              <a:t>on STEM's Leaky Pipeline (STEP-SLP)</a:t>
            </a:r>
          </a:p>
          <a:p>
            <a:pPr lvl="1"/>
            <a:r>
              <a:rPr lang="en-US" sz="3200" dirty="0" smtClean="0"/>
              <a:t>Jun 2013</a:t>
            </a:r>
          </a:p>
          <a:p>
            <a:pPr lvl="2"/>
            <a:r>
              <a:rPr lang="en-US" sz="2800" dirty="0"/>
              <a:t>MCTP: West Texas Mathematics </a:t>
            </a:r>
            <a:r>
              <a:rPr lang="en-US" sz="2800" dirty="0" smtClean="0"/>
              <a:t>Fellowships</a:t>
            </a:r>
          </a:p>
          <a:p>
            <a:pPr marL="514350" lvl="2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0295887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121"/>
          <p:cNvSpPr>
            <a:spLocks noGrp="1"/>
          </p:cNvSpPr>
          <p:nvPr>
            <p:ph type="title" idx="4294967295"/>
          </p:nvPr>
        </p:nvSpPr>
        <p:spPr>
          <a:xfrm>
            <a:off x="614363" y="-25400"/>
            <a:ext cx="7515225" cy="1143000"/>
          </a:xfrm>
          <a:ln/>
        </p:spPr>
        <p:txBody>
          <a:bodyPr wrap="square" lIns="91440" tIns="45720" rIns="91440" bIns="45720" anchor="ctr"/>
          <a:lstStyle/>
          <a:p>
            <a:r>
              <a:rPr lang="en-US" altLang="en-US" dirty="0"/>
              <a:t>Preparation</a:t>
            </a:r>
            <a:endParaRPr lang="en-US" altLang="en-US" dirty="0"/>
          </a:p>
        </p:txBody>
      </p:sp>
      <p:sp>
        <p:nvSpPr>
          <p:cNvPr id="5123" name="Text Placeholder 5122"/>
          <p:cNvSpPr>
            <a:spLocks noGrp="1"/>
          </p:cNvSpPr>
          <p:nvPr>
            <p:ph type="body" idx="4294967295"/>
          </p:nvPr>
        </p:nvSpPr>
        <p:spPr>
          <a:xfrm>
            <a:off x="569913" y="2130425"/>
            <a:ext cx="8229599" cy="4525963"/>
          </a:xfrm>
          <a:ln/>
        </p:spPr>
        <p:txBody>
          <a:bodyPr wrap="square" lIns="91440" tIns="45720" rIns="91440" bIns="45720" anchor="t" anchorCtr="0"/>
          <a:lstStyle/>
          <a:p>
            <a:pPr lvl="1"/>
            <a:r>
              <a:rPr lang="en-US" sz="3200" dirty="0" smtClean="0"/>
              <a:t>Dec 2012 </a:t>
            </a:r>
            <a:r>
              <a:rPr lang="en-US" sz="3200" dirty="0" smtClean="0">
                <a:solidFill>
                  <a:srgbClr val="FF0000"/>
                </a:solidFill>
              </a:rPr>
              <a:t>(Declined)</a:t>
            </a:r>
          </a:p>
          <a:p>
            <a:pPr lvl="2"/>
            <a:r>
              <a:rPr lang="en-US" sz="2800" dirty="0" err="1" smtClean="0"/>
              <a:t>STEPping</a:t>
            </a:r>
            <a:r>
              <a:rPr lang="en-US" sz="2800" dirty="0" smtClean="0"/>
              <a:t> </a:t>
            </a:r>
            <a:r>
              <a:rPr lang="en-US" sz="2800" dirty="0"/>
              <a:t>on STEM's Leaky Pipeline (STEP-SLP)</a:t>
            </a:r>
          </a:p>
          <a:p>
            <a:pPr lvl="1"/>
            <a:r>
              <a:rPr lang="en-US" sz="3200" dirty="0" smtClean="0"/>
              <a:t>Jun 2013 </a:t>
            </a:r>
            <a:r>
              <a:rPr lang="en-US" sz="3200" dirty="0" smtClean="0">
                <a:solidFill>
                  <a:srgbClr val="FF0000"/>
                </a:solidFill>
              </a:rPr>
              <a:t>(Declined)</a:t>
            </a:r>
          </a:p>
          <a:p>
            <a:pPr lvl="2"/>
            <a:r>
              <a:rPr lang="en-US" sz="2800" dirty="0"/>
              <a:t>MCTP: West Texas Mathematics </a:t>
            </a:r>
            <a:r>
              <a:rPr lang="en-US" sz="2800" dirty="0" smtClean="0"/>
              <a:t>Fellowships</a:t>
            </a:r>
          </a:p>
          <a:p>
            <a:pPr marL="514350" lvl="2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6125063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121"/>
          <p:cNvSpPr>
            <a:spLocks noGrp="1"/>
          </p:cNvSpPr>
          <p:nvPr>
            <p:ph type="title" idx="4294967295"/>
          </p:nvPr>
        </p:nvSpPr>
        <p:spPr>
          <a:xfrm>
            <a:off x="614363" y="-25400"/>
            <a:ext cx="7515225" cy="1143000"/>
          </a:xfrm>
          <a:ln/>
        </p:spPr>
        <p:txBody>
          <a:bodyPr wrap="square" lIns="91440" tIns="45720" rIns="91440" bIns="45720" anchor="ctr"/>
          <a:lstStyle/>
          <a:p>
            <a:r>
              <a:rPr lang="en-US" altLang="en-US" dirty="0"/>
              <a:t>Preparation</a:t>
            </a:r>
            <a:endParaRPr lang="en-US" altLang="en-US" dirty="0"/>
          </a:p>
        </p:txBody>
      </p:sp>
      <p:sp>
        <p:nvSpPr>
          <p:cNvPr id="5123" name="Text Placeholder 5122"/>
          <p:cNvSpPr>
            <a:spLocks noGrp="1"/>
          </p:cNvSpPr>
          <p:nvPr>
            <p:ph type="body" idx="4294967295"/>
          </p:nvPr>
        </p:nvSpPr>
        <p:spPr>
          <a:xfrm>
            <a:off x="569913" y="2130425"/>
            <a:ext cx="8229599" cy="4525963"/>
          </a:xfrm>
          <a:ln/>
        </p:spPr>
        <p:txBody>
          <a:bodyPr wrap="square" lIns="91440" tIns="45720" rIns="91440" bIns="45720" anchor="t" anchorCtr="0"/>
          <a:lstStyle/>
          <a:p>
            <a:pPr lvl="1"/>
            <a:r>
              <a:rPr lang="en-US" sz="3200" dirty="0" smtClean="0"/>
              <a:t>Dec 2012 </a:t>
            </a:r>
            <a:r>
              <a:rPr lang="en-US" sz="3200" dirty="0" smtClean="0">
                <a:solidFill>
                  <a:srgbClr val="FF0000"/>
                </a:solidFill>
              </a:rPr>
              <a:t>(Declined)</a:t>
            </a:r>
          </a:p>
          <a:p>
            <a:pPr lvl="2"/>
            <a:r>
              <a:rPr lang="en-US" sz="2800" dirty="0" err="1" smtClean="0"/>
              <a:t>STEPping</a:t>
            </a:r>
            <a:r>
              <a:rPr lang="en-US" sz="2800" dirty="0" smtClean="0"/>
              <a:t> </a:t>
            </a:r>
            <a:r>
              <a:rPr lang="en-US" sz="2800" dirty="0"/>
              <a:t>on STEM's Leaky Pipeline (STEP-SLP)</a:t>
            </a:r>
          </a:p>
          <a:p>
            <a:pPr lvl="1"/>
            <a:r>
              <a:rPr lang="en-US" sz="3200" dirty="0" smtClean="0"/>
              <a:t>Jun 2013 </a:t>
            </a:r>
            <a:r>
              <a:rPr lang="en-US" sz="3200" dirty="0" smtClean="0">
                <a:solidFill>
                  <a:srgbClr val="FF0000"/>
                </a:solidFill>
              </a:rPr>
              <a:t>(Declined)</a:t>
            </a:r>
          </a:p>
          <a:p>
            <a:pPr lvl="2"/>
            <a:r>
              <a:rPr lang="en-US" sz="2800" dirty="0"/>
              <a:t>MCTP: West Texas Mathematics </a:t>
            </a:r>
            <a:r>
              <a:rPr lang="en-US" sz="2800" dirty="0" smtClean="0"/>
              <a:t>Fellowships</a:t>
            </a:r>
          </a:p>
          <a:p>
            <a:pPr lvl="1"/>
            <a:r>
              <a:rPr lang="en-US" sz="3600" dirty="0" smtClean="0"/>
              <a:t>Aug 2013</a:t>
            </a:r>
          </a:p>
          <a:p>
            <a:pPr lvl="2"/>
            <a:r>
              <a:rPr lang="en-US" sz="2800" dirty="0"/>
              <a:t>South Plains Math Fellows</a:t>
            </a:r>
            <a:endParaRPr lang="en-US" sz="2800" dirty="0" smtClean="0"/>
          </a:p>
          <a:p>
            <a:pPr lvl="2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578928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121"/>
          <p:cNvSpPr>
            <a:spLocks noGrp="1"/>
          </p:cNvSpPr>
          <p:nvPr>
            <p:ph type="title" idx="4294967295"/>
          </p:nvPr>
        </p:nvSpPr>
        <p:spPr>
          <a:xfrm>
            <a:off x="614363" y="-25400"/>
            <a:ext cx="7515225" cy="1143000"/>
          </a:xfrm>
          <a:ln/>
        </p:spPr>
        <p:txBody>
          <a:bodyPr wrap="square" lIns="91440" tIns="45720" rIns="91440" bIns="45720" anchor="ctr"/>
          <a:lstStyle/>
          <a:p>
            <a:r>
              <a:rPr lang="en-US" altLang="en-US" dirty="0"/>
              <a:t>Preparation</a:t>
            </a:r>
            <a:endParaRPr lang="en-US" altLang="en-US" dirty="0"/>
          </a:p>
        </p:txBody>
      </p:sp>
      <p:sp>
        <p:nvSpPr>
          <p:cNvPr id="5123" name="Text Placeholder 5122"/>
          <p:cNvSpPr>
            <a:spLocks noGrp="1"/>
          </p:cNvSpPr>
          <p:nvPr>
            <p:ph type="body" idx="4294967295"/>
          </p:nvPr>
        </p:nvSpPr>
        <p:spPr>
          <a:xfrm>
            <a:off x="569913" y="2130425"/>
            <a:ext cx="8229599" cy="4525963"/>
          </a:xfrm>
          <a:ln/>
        </p:spPr>
        <p:txBody>
          <a:bodyPr wrap="square" lIns="91440" tIns="45720" rIns="91440" bIns="45720" anchor="t" anchorCtr="0"/>
          <a:lstStyle/>
          <a:p>
            <a:pPr lvl="1"/>
            <a:r>
              <a:rPr lang="en-US" sz="3200" dirty="0" smtClean="0"/>
              <a:t>Dec 2012 </a:t>
            </a:r>
            <a:r>
              <a:rPr lang="en-US" sz="3200" dirty="0" smtClean="0">
                <a:solidFill>
                  <a:srgbClr val="FF0000"/>
                </a:solidFill>
              </a:rPr>
              <a:t>(Declined)</a:t>
            </a:r>
          </a:p>
          <a:p>
            <a:pPr lvl="2"/>
            <a:r>
              <a:rPr lang="en-US" sz="2800" dirty="0" err="1" smtClean="0"/>
              <a:t>STEPping</a:t>
            </a:r>
            <a:r>
              <a:rPr lang="en-US" sz="2800" dirty="0" smtClean="0"/>
              <a:t> </a:t>
            </a:r>
            <a:r>
              <a:rPr lang="en-US" sz="2800" dirty="0"/>
              <a:t>on STEM's Leaky Pipeline (STEP-SLP)</a:t>
            </a:r>
          </a:p>
          <a:p>
            <a:pPr lvl="1"/>
            <a:r>
              <a:rPr lang="en-US" sz="3200" dirty="0" smtClean="0"/>
              <a:t>Jun 2013 </a:t>
            </a:r>
            <a:r>
              <a:rPr lang="en-US" sz="3200" dirty="0" smtClean="0">
                <a:solidFill>
                  <a:srgbClr val="FF0000"/>
                </a:solidFill>
              </a:rPr>
              <a:t>(Declined)</a:t>
            </a:r>
          </a:p>
          <a:p>
            <a:pPr lvl="2"/>
            <a:r>
              <a:rPr lang="en-US" sz="2800" dirty="0"/>
              <a:t>MCTP: West Texas Mathematics </a:t>
            </a:r>
            <a:r>
              <a:rPr lang="en-US" sz="2800" dirty="0" smtClean="0"/>
              <a:t>Fellowships</a:t>
            </a:r>
          </a:p>
          <a:p>
            <a:pPr lvl="1"/>
            <a:r>
              <a:rPr lang="en-US" sz="3600" dirty="0" smtClean="0"/>
              <a:t>Aug 2013 </a:t>
            </a:r>
            <a:r>
              <a:rPr lang="en-US" sz="3600" dirty="0" smtClean="0">
                <a:solidFill>
                  <a:srgbClr val="00B050"/>
                </a:solidFill>
              </a:rPr>
              <a:t>(Accepted)</a:t>
            </a:r>
          </a:p>
          <a:p>
            <a:pPr lvl="2"/>
            <a:r>
              <a:rPr lang="en-US" sz="2800" dirty="0"/>
              <a:t>South Plains Math Fellows</a:t>
            </a:r>
            <a:endParaRPr lang="en-US" sz="2800" dirty="0" smtClean="0"/>
          </a:p>
          <a:p>
            <a:pPr lvl="2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702530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9217"/>
          <p:cNvSpPr>
            <a:spLocks noGrp="1"/>
          </p:cNvSpPr>
          <p:nvPr>
            <p:ph type="ctrTitle" idx="4294967295"/>
          </p:nvPr>
        </p:nvSpPr>
        <p:spPr>
          <a:xfrm>
            <a:off x="614363" y="-42862"/>
            <a:ext cx="7513637" cy="1143000"/>
          </a:xfrm>
          <a:ln/>
        </p:spPr>
        <p:txBody>
          <a:bodyPr wrap="square" lIns="91440" tIns="45720" rIns="91440" bIns="45720" anchor="ctr"/>
          <a:lstStyle>
            <a:lvl1pPr>
              <a:defRPr/>
            </a:lvl1pPr>
          </a:lstStyle>
          <a:p>
            <a:pPr>
              <a:lnSpc>
                <a:spcPct val="120000"/>
              </a:lnSpc>
              <a:spcAft>
                <a:spcPct val="20000"/>
              </a:spcAft>
            </a:pPr>
            <a:endParaRPr lang="en-US" altLang="en-US" dirty="0"/>
          </a:p>
        </p:txBody>
      </p:sp>
      <p:sp>
        <p:nvSpPr>
          <p:cNvPr id="9219" name="Subtitle 9218"/>
          <p:cNvSpPr>
            <a:spLocks noGrp="1"/>
          </p:cNvSpPr>
          <p:nvPr>
            <p:ph type="subTitle" idx="4294967295"/>
          </p:nvPr>
        </p:nvSpPr>
        <p:spPr>
          <a:xfrm>
            <a:off x="566738" y="3076575"/>
            <a:ext cx="8040688" cy="1752600"/>
          </a:xfrm>
          <a:ln/>
        </p:spPr>
        <p:txBody>
          <a:bodyPr wrap="square" lIns="91440" tIns="45720" rIns="91440" bIns="45720" anchor="t" anchorCtr="0"/>
          <a:lstStyle>
            <a:lvl1pPr marL="0" algn="ctr">
              <a:defRPr/>
            </a:lvl1pPr>
            <a:lvl2pPr marL="114300" algn="ctr">
              <a:buNone/>
              <a:defRPr/>
            </a:lvl2pPr>
            <a:lvl3pPr marL="514350" algn="ctr">
              <a:buNone/>
              <a:defRPr/>
            </a:lvl3pPr>
            <a:lvl4pPr marL="1030287" algn="ctr">
              <a:buNone/>
              <a:defRPr/>
            </a:lvl4pPr>
            <a:lvl5pPr marL="1828800" algn="ctr">
              <a:buNone/>
              <a:defRPr/>
            </a:lvl5pPr>
          </a:lstStyle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 smtClean="0">
                <a:solidFill>
                  <a:srgbClr val="FFFFFF"/>
                </a:solidFill>
              </a:rPr>
              <a:t>South Plains Mathematics Fellows</a:t>
            </a:r>
          </a:p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FFFFFF"/>
                </a:solidFill>
              </a:rPr>
              <a:t>	</a:t>
            </a:r>
            <a:r>
              <a:rPr lang="en-US" altLang="en-US" sz="2800" dirty="0" smtClean="0">
                <a:solidFill>
                  <a:srgbClr val="FFFFFF"/>
                </a:solidFill>
              </a:rPr>
              <a:t>Award Date: 13 Mar 2014</a:t>
            </a:r>
          </a:p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FFFFFF"/>
                </a:solidFill>
              </a:rPr>
              <a:t>	</a:t>
            </a:r>
            <a:r>
              <a:rPr lang="en-US" altLang="en-US" sz="2800" dirty="0" smtClean="0">
                <a:solidFill>
                  <a:srgbClr val="FFFFFF"/>
                </a:solidFill>
              </a:rPr>
              <a:t>Start Date:	1 Jun 2014</a:t>
            </a:r>
            <a:endParaRPr lang="en-US" altLang="en-US" sz="2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South Plains Mathematics Fellows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-457200">
              <a:spcAft>
                <a:spcPct val="2500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§"/>
            </a:pPr>
            <a:r>
              <a:rPr lang="en-US" sz="3200" dirty="0" smtClean="0"/>
              <a:t>Focus</a:t>
            </a:r>
          </a:p>
          <a:p>
            <a:pPr marL="800100" lvl="2" indent="-457200">
              <a:spcAft>
                <a:spcPct val="250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smtClean="0"/>
              <a:t>Partnership</a:t>
            </a:r>
          </a:p>
          <a:p>
            <a:pPr marL="1316037" lvl="3" indent="-457200">
              <a:spcAft>
                <a:spcPct val="250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600" dirty="0" smtClean="0"/>
              <a:t>TTU – Research University</a:t>
            </a:r>
          </a:p>
          <a:p>
            <a:pPr marL="1316037" lvl="3" indent="-457200">
              <a:spcAft>
                <a:spcPct val="250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600" dirty="0" err="1" smtClean="0"/>
              <a:t>Mesalands</a:t>
            </a:r>
            <a:r>
              <a:rPr lang="en-US" sz="2600" dirty="0" smtClean="0"/>
              <a:t> Community College (NM)</a:t>
            </a:r>
          </a:p>
          <a:p>
            <a:pPr marL="1316037" lvl="3" indent="-457200">
              <a:spcAft>
                <a:spcPct val="250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600" dirty="0" smtClean="0"/>
              <a:t>Midland College (TX)</a:t>
            </a:r>
          </a:p>
          <a:p>
            <a:pPr marL="1316037" lvl="3" indent="-457200">
              <a:spcAft>
                <a:spcPct val="250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600" dirty="0" smtClean="0"/>
              <a:t>Odessa College (TX)</a:t>
            </a:r>
          </a:p>
          <a:p>
            <a:pPr marL="1316037" lvl="3" indent="-457200">
              <a:spcAft>
                <a:spcPct val="250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44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South Plains Mathematics Fellows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-457200">
              <a:spcAft>
                <a:spcPct val="2500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§"/>
            </a:pPr>
            <a:r>
              <a:rPr lang="en-US" sz="3200" dirty="0" smtClean="0"/>
              <a:t>Focus</a:t>
            </a:r>
          </a:p>
          <a:p>
            <a:pPr marL="800100" lvl="2" indent="-457200">
              <a:spcAft>
                <a:spcPct val="250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smtClean="0"/>
              <a:t>Academically talented students </a:t>
            </a:r>
            <a:r>
              <a:rPr lang="en-US" sz="2800" dirty="0"/>
              <a:t>from underrepresented, low-income </a:t>
            </a:r>
            <a:r>
              <a:rPr lang="en-US" sz="2800" dirty="0" smtClean="0"/>
              <a:t>families</a:t>
            </a:r>
          </a:p>
          <a:p>
            <a:pPr marL="800100" lvl="2" indent="-457200">
              <a:spcAft>
                <a:spcPct val="250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smtClean="0"/>
              <a:t>Mentoring</a:t>
            </a:r>
          </a:p>
          <a:p>
            <a:pPr marL="1316037" lvl="3" indent="-457200">
              <a:spcAft>
                <a:spcPct val="250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600" dirty="0" smtClean="0"/>
              <a:t>Mentor Training</a:t>
            </a:r>
          </a:p>
          <a:p>
            <a:pPr marL="800100" lvl="2" indent="-457200">
              <a:spcAft>
                <a:spcPct val="250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80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097"/>
          <p:cNvSpPr>
            <a:spLocks noGrp="1"/>
          </p:cNvSpPr>
          <p:nvPr>
            <p:ph type="ctrTitle" idx="4294967295"/>
          </p:nvPr>
        </p:nvSpPr>
        <p:spPr>
          <a:xfrm>
            <a:off x="614363" y="-42862"/>
            <a:ext cx="7513637" cy="1143000"/>
          </a:xfrm>
          <a:ln/>
        </p:spPr>
        <p:txBody>
          <a:bodyPr wrap="square" lIns="91440" tIns="45720" rIns="91440" bIns="45720" anchor="ctr"/>
          <a:lstStyle>
            <a:lvl1pPr>
              <a:defRPr/>
            </a:lvl1pPr>
          </a:lstStyle>
          <a:p>
            <a:pPr>
              <a:lnSpc>
                <a:spcPct val="120000"/>
              </a:lnSpc>
              <a:spcAft>
                <a:spcPct val="20000"/>
              </a:spcAft>
            </a:pPr>
            <a:endParaRPr lang="en-US" altLang="en-US" dirty="0"/>
          </a:p>
        </p:txBody>
      </p:sp>
      <p:sp>
        <p:nvSpPr>
          <p:cNvPr id="4099" name="Subtitle 4098"/>
          <p:cNvSpPr>
            <a:spLocks noGrp="1"/>
          </p:cNvSpPr>
          <p:nvPr>
            <p:ph type="subTitle" idx="4294967295"/>
          </p:nvPr>
        </p:nvSpPr>
        <p:spPr>
          <a:xfrm>
            <a:off x="566738" y="3076575"/>
            <a:ext cx="8040688" cy="1752600"/>
          </a:xfrm>
          <a:ln/>
        </p:spPr>
        <p:txBody>
          <a:bodyPr wrap="square" lIns="91440" tIns="45720" rIns="91440" bIns="45720" anchor="t" anchorCtr="0"/>
          <a:lstStyle>
            <a:lvl1pPr marL="0" algn="ctr">
              <a:defRPr/>
            </a:lvl1pPr>
            <a:lvl2pPr marL="114300" algn="ctr">
              <a:buNone/>
              <a:defRPr/>
            </a:lvl2pPr>
            <a:lvl3pPr marL="514350" algn="ctr">
              <a:buNone/>
              <a:defRPr/>
            </a:lvl3pPr>
            <a:lvl4pPr marL="1030287" algn="ctr">
              <a:buNone/>
              <a:defRPr/>
            </a:lvl4pPr>
            <a:lvl5pPr marL="1828800" algn="ctr">
              <a:buNone/>
              <a:defRPr/>
            </a:lvl5pPr>
          </a:lstStyle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 smtClean="0">
                <a:solidFill>
                  <a:srgbClr val="FFFFFF"/>
                </a:solidFill>
              </a:rPr>
              <a:t>Prologue</a:t>
            </a:r>
            <a:endParaRPr lang="en-US" altLang="en-US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South Plains Mathematics Fellows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-457200">
              <a:spcAft>
                <a:spcPct val="2500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§"/>
            </a:pPr>
            <a:r>
              <a:rPr lang="en-US" sz="3200" dirty="0" smtClean="0"/>
              <a:t>Activities</a:t>
            </a:r>
          </a:p>
          <a:p>
            <a:pPr marL="800100" lvl="2" indent="-45720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6"/>
                </a:solidFill>
              </a:rPr>
              <a:t>Introductory Freshman Seminars</a:t>
            </a:r>
          </a:p>
          <a:p>
            <a:pPr marL="800100" lvl="2" indent="-45720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6"/>
                </a:solidFill>
              </a:rPr>
              <a:t>Sophomore Discovery Experiences</a:t>
            </a:r>
          </a:p>
          <a:p>
            <a:pPr marL="800100" lvl="2" indent="-45720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6"/>
                </a:solidFill>
              </a:rPr>
              <a:t>Cohort Bridge</a:t>
            </a:r>
          </a:p>
          <a:p>
            <a:pPr marL="800100" lvl="2" indent="-45720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6"/>
                </a:solidFill>
              </a:rPr>
              <a:t>Junior Research Experiences</a:t>
            </a:r>
          </a:p>
          <a:p>
            <a:pPr marL="800100" lvl="2" indent="-45720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6"/>
                </a:solidFill>
              </a:rPr>
              <a:t>Senior Seminar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08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2289"/>
          <p:cNvSpPr>
            <a:spLocks noGrp="1"/>
          </p:cNvSpPr>
          <p:nvPr>
            <p:ph type="ctrTitle" idx="4294967295"/>
          </p:nvPr>
        </p:nvSpPr>
        <p:spPr>
          <a:xfrm>
            <a:off x="614363" y="-42862"/>
            <a:ext cx="7513637" cy="1143000"/>
          </a:xfrm>
          <a:ln/>
        </p:spPr>
        <p:txBody>
          <a:bodyPr wrap="square" lIns="91440" tIns="45720" rIns="91440" bIns="45720" anchor="ctr"/>
          <a:lstStyle>
            <a:lvl1pPr>
              <a:defRPr/>
            </a:lvl1pPr>
          </a:lstStyle>
          <a:p>
            <a:pPr>
              <a:lnSpc>
                <a:spcPct val="120000"/>
              </a:lnSpc>
              <a:spcAft>
                <a:spcPct val="20000"/>
              </a:spcAft>
            </a:pPr>
            <a:endParaRPr lang="en-US" altLang="en-US" dirty="0"/>
          </a:p>
        </p:txBody>
      </p:sp>
      <p:sp>
        <p:nvSpPr>
          <p:cNvPr id="12291" name="Subtitle 12290"/>
          <p:cNvSpPr>
            <a:spLocks noGrp="1"/>
          </p:cNvSpPr>
          <p:nvPr>
            <p:ph type="subTitle" idx="4294967295"/>
          </p:nvPr>
        </p:nvSpPr>
        <p:spPr>
          <a:xfrm>
            <a:off x="566738" y="3076575"/>
            <a:ext cx="8040688" cy="1752600"/>
          </a:xfrm>
          <a:ln/>
        </p:spPr>
        <p:txBody>
          <a:bodyPr wrap="square" lIns="91440" tIns="45720" rIns="91440" bIns="45720" anchor="t" anchorCtr="0"/>
          <a:lstStyle>
            <a:lvl1pPr marL="0" algn="ctr">
              <a:defRPr/>
            </a:lvl1pPr>
            <a:lvl2pPr marL="114300" algn="ctr">
              <a:buNone/>
              <a:defRPr/>
            </a:lvl2pPr>
            <a:lvl3pPr marL="514350" algn="ctr">
              <a:buNone/>
              <a:defRPr/>
            </a:lvl3pPr>
            <a:lvl4pPr marL="1030287" algn="ctr">
              <a:buNone/>
              <a:defRPr/>
            </a:lvl4pPr>
            <a:lvl5pPr marL="1828800" algn="ctr">
              <a:buNone/>
              <a:defRPr/>
            </a:lvl5pPr>
          </a:lstStyle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 smtClean="0">
                <a:solidFill>
                  <a:srgbClr val="FFFFFF"/>
                </a:solidFill>
              </a:rPr>
              <a:t>NSF Response</a:t>
            </a:r>
            <a:endParaRPr lang="en-US" altLang="en-US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3313"/>
          <p:cNvSpPr>
            <a:spLocks noGrp="1"/>
          </p:cNvSpPr>
          <p:nvPr>
            <p:ph type="title" idx="4294967295"/>
          </p:nvPr>
        </p:nvSpPr>
        <p:spPr>
          <a:xfrm>
            <a:off x="614363" y="-25400"/>
            <a:ext cx="7515225" cy="1143000"/>
          </a:xfrm>
          <a:ln/>
        </p:spPr>
        <p:txBody>
          <a:bodyPr wrap="square" lIns="91440" tIns="45720" rIns="91440" bIns="45720" anchor="ctr"/>
          <a:lstStyle/>
          <a:p>
            <a:r>
              <a:rPr lang="en-US" altLang="en-US" dirty="0" smtClean="0"/>
              <a:t>NSF Response</a:t>
            </a:r>
            <a:endParaRPr lang="en-US" altLang="en-US" dirty="0"/>
          </a:p>
        </p:txBody>
      </p:sp>
      <p:sp>
        <p:nvSpPr>
          <p:cNvPr id="13315" name="Text Placeholder 13314"/>
          <p:cNvSpPr>
            <a:spLocks noGrp="1"/>
          </p:cNvSpPr>
          <p:nvPr>
            <p:ph type="body" idx="4294967295"/>
          </p:nvPr>
        </p:nvSpPr>
        <p:spPr>
          <a:xfrm>
            <a:off x="569913" y="2130425"/>
            <a:ext cx="8229599" cy="4525963"/>
          </a:xfrm>
          <a:ln/>
        </p:spPr>
        <p:txBody>
          <a:bodyPr wrap="square" lIns="91440" tIns="45720" rIns="91440" bIns="45720" anchor="t" anchorCtr="0"/>
          <a:lstStyle/>
          <a:p>
            <a:r>
              <a:rPr lang="en-US" altLang="en-US" dirty="0" smtClean="0"/>
              <a:t>3 Jan 2014</a:t>
            </a:r>
          </a:p>
          <a:p>
            <a:pPr lvl="0"/>
            <a:r>
              <a:rPr lang="en-US" sz="2800" dirty="0" smtClean="0"/>
              <a:t>	</a:t>
            </a:r>
            <a:r>
              <a:rPr lang="en-US" sz="2800" i="1" dirty="0" smtClean="0"/>
              <a:t>Dear </a:t>
            </a:r>
            <a:r>
              <a:rPr lang="en-US" sz="2800" i="1" dirty="0"/>
              <a:t>Kent</a:t>
            </a:r>
            <a:r>
              <a:rPr lang="en-US" sz="2800" i="1" dirty="0" smtClean="0"/>
              <a:t>,</a:t>
            </a:r>
            <a:r>
              <a:rPr lang="en-US" sz="2800" i="1" dirty="0"/>
              <a:t> </a:t>
            </a:r>
          </a:p>
          <a:p>
            <a:r>
              <a:rPr lang="en-US" sz="2800" i="1" dirty="0" smtClean="0"/>
              <a:t>	We </a:t>
            </a:r>
            <a:r>
              <a:rPr lang="en-US" sz="2800" i="1" dirty="0"/>
              <a:t>have completed our deliberations regarding the S-STEM Program proposals.  I am pleased to let you know </a:t>
            </a:r>
            <a:r>
              <a:rPr lang="en-US" sz="2800" i="1" dirty="0" smtClean="0"/>
              <a:t>. . . .</a:t>
            </a:r>
            <a:endParaRPr lang="en-US" alt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3313"/>
          <p:cNvSpPr>
            <a:spLocks noGrp="1"/>
          </p:cNvSpPr>
          <p:nvPr>
            <p:ph type="title" idx="4294967295"/>
          </p:nvPr>
        </p:nvSpPr>
        <p:spPr>
          <a:xfrm>
            <a:off x="614363" y="-25400"/>
            <a:ext cx="7515225" cy="1143000"/>
          </a:xfrm>
          <a:ln/>
        </p:spPr>
        <p:txBody>
          <a:bodyPr wrap="square" lIns="91440" tIns="45720" rIns="91440" bIns="45720" anchor="ctr"/>
          <a:lstStyle/>
          <a:p>
            <a:r>
              <a:rPr lang="en-US" altLang="en-US" dirty="0" smtClean="0"/>
              <a:t>NSF Response</a:t>
            </a:r>
            <a:endParaRPr lang="en-US" altLang="en-US" dirty="0"/>
          </a:p>
        </p:txBody>
      </p:sp>
      <p:sp>
        <p:nvSpPr>
          <p:cNvPr id="13315" name="Text Placeholder 13314"/>
          <p:cNvSpPr>
            <a:spLocks noGrp="1"/>
          </p:cNvSpPr>
          <p:nvPr>
            <p:ph type="body" idx="4294967295"/>
          </p:nvPr>
        </p:nvSpPr>
        <p:spPr>
          <a:xfrm>
            <a:off x="569913" y="2130425"/>
            <a:ext cx="8229599" cy="4525963"/>
          </a:xfrm>
          <a:ln/>
        </p:spPr>
        <p:txBody>
          <a:bodyPr wrap="square" lIns="91440" tIns="45720" rIns="91440" bIns="45720" anchor="t" anchorCtr="0"/>
          <a:lstStyle/>
          <a:p>
            <a:r>
              <a:rPr lang="en-US" altLang="en-US" dirty="0" smtClean="0"/>
              <a:t>3 Jan 2014</a:t>
            </a:r>
          </a:p>
          <a:p>
            <a:pPr lvl="0"/>
            <a:r>
              <a:rPr lang="en-US" sz="2800" dirty="0" smtClean="0"/>
              <a:t>	</a:t>
            </a:r>
            <a:r>
              <a:rPr lang="en-US" sz="2800" i="1" dirty="0" smtClean="0"/>
              <a:t>Dear </a:t>
            </a:r>
            <a:r>
              <a:rPr lang="en-US" sz="2800" i="1" dirty="0"/>
              <a:t>Kent</a:t>
            </a:r>
            <a:r>
              <a:rPr lang="en-US" sz="2800" i="1" dirty="0" smtClean="0"/>
              <a:t>,</a:t>
            </a:r>
            <a:r>
              <a:rPr lang="en-US" sz="2800" i="1" dirty="0"/>
              <a:t> </a:t>
            </a:r>
          </a:p>
          <a:p>
            <a:r>
              <a:rPr lang="en-US" sz="2800" i="1" dirty="0" smtClean="0"/>
              <a:t>	We </a:t>
            </a:r>
            <a:r>
              <a:rPr lang="en-US" sz="2800" i="1" dirty="0"/>
              <a:t>have completed our deliberations regarding the S-STEM Program proposals.  I am pleased to let you know </a:t>
            </a:r>
            <a:r>
              <a:rPr lang="en-US" sz="2800" i="1" dirty="0" smtClean="0"/>
              <a:t>. . . . </a:t>
            </a:r>
            <a:r>
              <a:rPr lang="en-US" sz="2800" i="1" dirty="0" smtClean="0">
                <a:solidFill>
                  <a:srgbClr val="FF0000"/>
                </a:solidFill>
              </a:rPr>
              <a:t>Before </a:t>
            </a:r>
            <a:r>
              <a:rPr lang="en-US" sz="2800" i="1" dirty="0">
                <a:solidFill>
                  <a:srgbClr val="FF0000"/>
                </a:solidFill>
              </a:rPr>
              <a:t>I can proceed any further in these deliberations, I need you to respond to several concerns raised by the review panelists.</a:t>
            </a:r>
            <a:r>
              <a:rPr lang="en-US" sz="2800" dirty="0"/>
              <a:t> </a:t>
            </a:r>
            <a:endParaRPr lang="en-US" alt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42743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NSF Response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lvl="1" indent="0">
              <a:buNone/>
            </a:pPr>
            <a:r>
              <a:rPr lang="en-US" dirty="0" smtClean="0"/>
              <a:t>1. Timeline</a:t>
            </a:r>
            <a:r>
              <a:rPr lang="en-US" dirty="0"/>
              <a:t>: Detailed </a:t>
            </a:r>
            <a:r>
              <a:rPr lang="en-US" dirty="0" smtClean="0"/>
              <a:t>Outline</a:t>
            </a:r>
          </a:p>
          <a:p>
            <a:pPr marL="114300" lvl="1" indent="0">
              <a:buNone/>
            </a:pPr>
            <a:r>
              <a:rPr lang="en-US" dirty="0" smtClean="0"/>
              <a:t>2. Management </a:t>
            </a:r>
            <a:r>
              <a:rPr lang="en-US" dirty="0"/>
              <a:t>Plan: Detailed </a:t>
            </a:r>
            <a:r>
              <a:rPr lang="en-US" dirty="0" smtClean="0"/>
              <a:t>Outline</a:t>
            </a:r>
          </a:p>
          <a:p>
            <a:pPr marL="114300" lvl="1" indent="0">
              <a:buNone/>
            </a:pPr>
            <a:r>
              <a:rPr lang="en-US" dirty="0" smtClean="0"/>
              <a:t>3. Dissemination </a:t>
            </a:r>
            <a:r>
              <a:rPr lang="en-US" dirty="0"/>
              <a:t>Plan of </a:t>
            </a:r>
            <a:r>
              <a:rPr lang="en-US" dirty="0" smtClean="0"/>
              <a:t>Results</a:t>
            </a:r>
          </a:p>
          <a:p>
            <a:pPr marL="114300" lvl="1" indent="0">
              <a:buNone/>
            </a:pPr>
            <a:r>
              <a:rPr lang="en-US" dirty="0" smtClean="0"/>
              <a:t>4. Connections </a:t>
            </a:r>
            <a:r>
              <a:rPr lang="en-US" dirty="0"/>
              <a:t>with Local </a:t>
            </a:r>
            <a:r>
              <a:rPr lang="en-US" dirty="0" smtClean="0"/>
              <a:t>Employers</a:t>
            </a:r>
          </a:p>
          <a:p>
            <a:pPr marL="114300" lvl="1" indent="0">
              <a:buNone/>
            </a:pPr>
            <a:r>
              <a:rPr lang="en-US" dirty="0" smtClean="0"/>
              <a:t>5. Impact </a:t>
            </a:r>
            <a:r>
              <a:rPr lang="en-US" dirty="0"/>
              <a:t>of Previous </a:t>
            </a:r>
            <a:r>
              <a:rPr lang="en-US" dirty="0" smtClean="0"/>
              <a:t>Projects</a:t>
            </a:r>
          </a:p>
          <a:p>
            <a:pPr marL="114300" lvl="1" indent="0">
              <a:buNone/>
            </a:pPr>
            <a:r>
              <a:rPr lang="en-US" dirty="0" smtClean="0"/>
              <a:t>6. Additional </a:t>
            </a:r>
            <a:r>
              <a:rPr lang="en-US" dirty="0"/>
              <a:t>Cohort Activities During Junior </a:t>
            </a:r>
            <a:r>
              <a:rPr lang="en-US" dirty="0" smtClean="0"/>
              <a:t>Year</a:t>
            </a:r>
          </a:p>
          <a:p>
            <a:pPr marL="114300" lvl="1" indent="0">
              <a:buNone/>
            </a:pPr>
            <a:r>
              <a:rPr lang="en-US" dirty="0" smtClean="0"/>
              <a:t>7. Recruitment</a:t>
            </a:r>
          </a:p>
          <a:p>
            <a:pPr marL="114300" lvl="1" indent="0">
              <a:buNone/>
            </a:pPr>
            <a:r>
              <a:rPr lang="en-US" dirty="0" smtClean="0"/>
              <a:t>8. Data </a:t>
            </a:r>
            <a:r>
              <a:rPr lang="en-US" dirty="0"/>
              <a:t>Management - Data </a:t>
            </a:r>
            <a:r>
              <a:rPr lang="en-US" dirty="0" smtClean="0"/>
              <a:t>Integrity/Privacy</a:t>
            </a:r>
          </a:p>
          <a:p>
            <a:pPr marL="114300" lvl="1" indent="0">
              <a:buNone/>
            </a:pPr>
            <a:r>
              <a:rPr lang="en-US" dirty="0" smtClean="0"/>
              <a:t>9. Mentoring Study</a:t>
            </a:r>
          </a:p>
          <a:p>
            <a:pPr marL="114300" lvl="1" indent="0">
              <a:buNone/>
            </a:pPr>
            <a:endParaRPr lang="en-US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38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NSF Response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10. Elaboration </a:t>
            </a:r>
            <a:r>
              <a:rPr lang="en-US" sz="2400" dirty="0"/>
              <a:t>on How Gathered Data Will Influence the Direction of the </a:t>
            </a:r>
            <a:r>
              <a:rPr lang="en-US" sz="2400" dirty="0" smtClean="0"/>
              <a:t>Project</a:t>
            </a:r>
          </a:p>
          <a:p>
            <a:pPr>
              <a:spcAft>
                <a:spcPts val="0"/>
              </a:spcAft>
            </a:pPr>
            <a:r>
              <a:rPr lang="en-US" sz="2400" dirty="0" smtClean="0"/>
              <a:t>11. Scope </a:t>
            </a:r>
            <a:r>
              <a:rPr lang="en-US" sz="2400" dirty="0"/>
              <a:t>of Professional Development </a:t>
            </a:r>
            <a:r>
              <a:rPr lang="en-US" sz="2400" dirty="0" smtClean="0"/>
              <a:t>Seminar</a:t>
            </a:r>
          </a:p>
          <a:p>
            <a:r>
              <a:rPr lang="en-US" sz="2400" dirty="0" smtClean="0"/>
              <a:t>12. Credit </a:t>
            </a:r>
            <a:r>
              <a:rPr lang="en-US" sz="2400" dirty="0"/>
              <a:t>for Research (and Other) </a:t>
            </a:r>
            <a:r>
              <a:rPr lang="en-US" sz="2400" dirty="0" smtClean="0"/>
              <a:t>Activities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4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NSF Response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400" dirty="0"/>
              <a:t>1. Timeline: Detailed Outline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400" dirty="0"/>
              <a:t>--------------------------- AY 2013-14 -------------------------------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400" dirty="0"/>
              <a:t>Spring 2014: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400" dirty="0" smtClean="0"/>
              <a:t>	Advertising </a:t>
            </a:r>
            <a:r>
              <a:rPr lang="en-US" sz="2400" dirty="0"/>
              <a:t>and Recruitment: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400" dirty="0" smtClean="0"/>
              <a:t>	• </a:t>
            </a:r>
            <a:r>
              <a:rPr lang="en-US" sz="2400" dirty="0"/>
              <a:t>Construct SPMF webpages at TTU, MC, OC and MCC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400" dirty="0" smtClean="0"/>
              <a:t>	• </a:t>
            </a:r>
            <a:r>
              <a:rPr lang="en-US" sz="2400" dirty="0"/>
              <a:t>Contact ESC 17 &amp; ESC 18 Centers &amp; STEM teachers in ESC </a:t>
            </a:r>
            <a:r>
              <a:rPr lang="en-US" sz="2400" dirty="0"/>
              <a:t> </a:t>
            </a:r>
            <a:r>
              <a:rPr lang="en-US" sz="2400" dirty="0" smtClean="0"/>
              <a:t>  17 </a:t>
            </a:r>
            <a:r>
              <a:rPr lang="en-US" sz="2400" dirty="0"/>
              <a:t>&amp; </a:t>
            </a:r>
            <a:r>
              <a:rPr lang="en-US" sz="2400" dirty="0" smtClean="0"/>
              <a:t>ESC 18 </a:t>
            </a:r>
            <a:r>
              <a:rPr lang="en-US" sz="2400" dirty="0"/>
              <a:t>districts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400" dirty="0" smtClean="0"/>
              <a:t>	• </a:t>
            </a:r>
            <a:r>
              <a:rPr lang="en-US" sz="2400" dirty="0"/>
              <a:t>Contact outreach program participants, including: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400" dirty="0" smtClean="0"/>
              <a:t>		o </a:t>
            </a:r>
            <a:r>
              <a:rPr lang="en-US" sz="2400" dirty="0"/>
              <a:t>TTU </a:t>
            </a:r>
            <a:r>
              <a:rPr lang="en-US" sz="2400" dirty="0" err="1"/>
              <a:t>TexPREP</a:t>
            </a:r>
            <a:r>
              <a:rPr lang="en-US" sz="2400" dirty="0"/>
              <a:t> program students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400" dirty="0" smtClean="0"/>
              <a:t>		o </a:t>
            </a:r>
            <a:r>
              <a:rPr lang="en-US" sz="2400" dirty="0"/>
              <a:t>TTU Emmy </a:t>
            </a:r>
            <a:r>
              <a:rPr lang="en-US" sz="2400" dirty="0" err="1"/>
              <a:t>Noether</a:t>
            </a:r>
            <a:r>
              <a:rPr lang="en-US" sz="2400" dirty="0"/>
              <a:t> High School Day (ENHSD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616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NSF Response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2.	Management Plan: Detailed Outline</a:t>
            </a:r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800116"/>
              </p:ext>
            </p:extLst>
          </p:nvPr>
        </p:nvGraphicFramePr>
        <p:xfrm>
          <a:off x="1115616" y="2780928"/>
          <a:ext cx="7128792" cy="31521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8432"/>
                <a:gridCol w="3240360"/>
              </a:tblGrid>
              <a:tr h="5147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  <a:tab pos="10058400" algn="l"/>
                          <a:tab pos="10515600" algn="l"/>
                          <a:tab pos="10972800" algn="l"/>
                          <a:tab pos="11430000" algn="l"/>
                          <a:tab pos="11887200" algn="l"/>
                        </a:tabLst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Task</a:t>
                      </a:r>
                      <a:endParaRPr lang="en-US" sz="2400" b="1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  <a:tab pos="10058400" algn="l"/>
                          <a:tab pos="10515600" algn="l"/>
                          <a:tab pos="10972800" algn="l"/>
                          <a:tab pos="11430000" algn="l"/>
                          <a:tab pos="11887200" algn="l"/>
                        </a:tabLst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Lead Faculty</a:t>
                      </a:r>
                      <a:endParaRPr lang="en-US" sz="2400" b="1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27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  <a:tab pos="10058400" algn="l"/>
                          <a:tab pos="10515600" algn="l"/>
                          <a:tab pos="10972800" algn="l"/>
                          <a:tab pos="11430000" algn="l"/>
                          <a:tab pos="11887200" algn="l"/>
                        </a:tabLs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Webpage Construction</a:t>
                      </a:r>
                      <a:endParaRPr lang="en-US" sz="24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  <a:tab pos="10058400" algn="l"/>
                          <a:tab pos="10515600" algn="l"/>
                          <a:tab pos="10972800" algn="l"/>
                          <a:tab pos="11430000" algn="l"/>
                          <a:tab pos="11887200" algn="l"/>
                        </a:tabLs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Pearce,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Cohlmia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Wade,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Kaatz</a:t>
                      </a:r>
                      <a:endParaRPr lang="en-US" sz="24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10000"/>
                        <a:lumOff val="90000"/>
                      </a:schemeClr>
                    </a:solidFill>
                  </a:tcPr>
                </a:tc>
              </a:tr>
              <a:tr h="4427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  <a:tab pos="10058400" algn="l"/>
                          <a:tab pos="10515600" algn="l"/>
                          <a:tab pos="10972800" algn="l"/>
                          <a:tab pos="11430000" algn="l"/>
                          <a:tab pos="11887200" algn="l"/>
                        </a:tabLs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Contact ESC Regions</a:t>
                      </a:r>
                      <a:endParaRPr lang="en-US" sz="24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  <a:tab pos="10058400" algn="l"/>
                          <a:tab pos="10515600" algn="l"/>
                          <a:tab pos="10972800" algn="l"/>
                          <a:tab pos="11430000" algn="l"/>
                          <a:tab pos="11887200" algn="l"/>
                        </a:tabLs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Dwyer</a:t>
                      </a:r>
                      <a:endParaRPr lang="en-US" sz="24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10000"/>
                        <a:lumOff val="90000"/>
                      </a:schemeClr>
                    </a:solidFill>
                  </a:tcPr>
                </a:tc>
              </a:tr>
              <a:tr h="4427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  <a:tab pos="10058400" algn="l"/>
                          <a:tab pos="10515600" algn="l"/>
                          <a:tab pos="10972800" algn="l"/>
                          <a:tab pos="11430000" algn="l"/>
                          <a:tab pos="11887200" algn="l"/>
                        </a:tabLs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Contact Outreach Program Participants</a:t>
                      </a:r>
                      <a:endParaRPr lang="en-US" sz="24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  <a:tab pos="10058400" algn="l"/>
                          <a:tab pos="10515600" algn="l"/>
                          <a:tab pos="10972800" algn="l"/>
                          <a:tab pos="11430000" algn="l"/>
                          <a:tab pos="11887200" algn="l"/>
                        </a:tabLs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Dwyer, Williams</a:t>
                      </a:r>
                      <a:endParaRPr lang="en-US" sz="24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10000"/>
                        <a:lumOff val="90000"/>
                      </a:schemeClr>
                    </a:solidFill>
                  </a:tcPr>
                </a:tc>
              </a:tr>
              <a:tr h="4427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  <a:tab pos="10058400" algn="l"/>
                          <a:tab pos="10515600" algn="l"/>
                          <a:tab pos="10972800" algn="l"/>
                          <a:tab pos="11430000" algn="l"/>
                          <a:tab pos="11887200" algn="l"/>
                        </a:tabLs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Receive/Process Applications</a:t>
                      </a:r>
                      <a:endParaRPr lang="en-US" sz="24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  <a:tab pos="10058400" algn="l"/>
                          <a:tab pos="10515600" algn="l"/>
                          <a:tab pos="10972800" algn="l"/>
                          <a:tab pos="11430000" algn="l"/>
                          <a:tab pos="11887200" algn="l"/>
                        </a:tabLst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Williams,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Cohlmia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Wade,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Kaatz</a:t>
                      </a:r>
                      <a:endParaRPr lang="en-US" sz="24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10000"/>
                        <a:lumOff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50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NSF Response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4.	Connections with Local Employers</a:t>
            </a:r>
          </a:p>
          <a:p>
            <a:r>
              <a:rPr lang="en-US" sz="2400" dirty="0"/>
              <a:t> </a:t>
            </a:r>
            <a:r>
              <a:rPr lang="en-US" sz="2400" dirty="0" smtClean="0"/>
              <a:t>	We </a:t>
            </a:r>
            <a:r>
              <a:rPr lang="en-US" sz="2400" dirty="0"/>
              <a:t>have placed students in internships with employers such as Lewis and Lewis (Richardson, TX) and recent graduates with companies such as </a:t>
            </a:r>
            <a:r>
              <a:rPr lang="en-US" sz="2400" dirty="0" err="1"/>
              <a:t>nQativ</a:t>
            </a:r>
            <a:r>
              <a:rPr lang="en-US" sz="2400" dirty="0"/>
              <a:t> (Lubbock, TX), Raytheon (Dallas, TX), Pursuant (Dallas, TX), Allegiant Wealth Management-MassMutual (Dallas, TX), </a:t>
            </a:r>
            <a:r>
              <a:rPr lang="en-US" sz="2400" dirty="0" err="1"/>
              <a:t>Qualtrics</a:t>
            </a:r>
            <a:r>
              <a:rPr lang="en-US" sz="2400" dirty="0"/>
              <a:t> (Provo, UT).  One component of the proposal was to establish an advisory board with members of the board from regional companies where we have placed interns and/or graduates.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048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2289"/>
          <p:cNvSpPr>
            <a:spLocks noGrp="1"/>
          </p:cNvSpPr>
          <p:nvPr>
            <p:ph type="ctrTitle" idx="4294967295"/>
          </p:nvPr>
        </p:nvSpPr>
        <p:spPr>
          <a:xfrm>
            <a:off x="614363" y="-42862"/>
            <a:ext cx="7513637" cy="1143000"/>
          </a:xfrm>
          <a:ln/>
        </p:spPr>
        <p:txBody>
          <a:bodyPr wrap="square" lIns="91440" tIns="45720" rIns="91440" bIns="45720" anchor="ctr"/>
          <a:lstStyle>
            <a:lvl1pPr>
              <a:defRPr/>
            </a:lvl1pPr>
          </a:lstStyle>
          <a:p>
            <a:pPr>
              <a:lnSpc>
                <a:spcPct val="120000"/>
              </a:lnSpc>
              <a:spcAft>
                <a:spcPct val="20000"/>
              </a:spcAft>
            </a:pPr>
            <a:endParaRPr lang="en-US" altLang="en-US" dirty="0"/>
          </a:p>
        </p:txBody>
      </p:sp>
      <p:sp>
        <p:nvSpPr>
          <p:cNvPr id="12291" name="Subtitle 12290"/>
          <p:cNvSpPr>
            <a:spLocks noGrp="1"/>
          </p:cNvSpPr>
          <p:nvPr>
            <p:ph type="subTitle" idx="4294967295"/>
          </p:nvPr>
        </p:nvSpPr>
        <p:spPr>
          <a:xfrm>
            <a:off x="566738" y="3076575"/>
            <a:ext cx="8040688" cy="1752600"/>
          </a:xfrm>
          <a:ln/>
        </p:spPr>
        <p:txBody>
          <a:bodyPr wrap="square" lIns="91440" tIns="45720" rIns="91440" bIns="45720" anchor="t" anchorCtr="0"/>
          <a:lstStyle>
            <a:lvl1pPr marL="0" algn="ctr">
              <a:defRPr/>
            </a:lvl1pPr>
            <a:lvl2pPr marL="114300" algn="ctr">
              <a:buNone/>
              <a:defRPr/>
            </a:lvl2pPr>
            <a:lvl3pPr marL="514350" algn="ctr">
              <a:buNone/>
              <a:defRPr/>
            </a:lvl3pPr>
            <a:lvl4pPr marL="1030287" algn="ctr">
              <a:buNone/>
              <a:defRPr/>
            </a:lvl4pPr>
            <a:lvl5pPr marL="1828800" algn="ctr">
              <a:buNone/>
              <a:defRPr/>
            </a:lvl5pPr>
          </a:lstStyle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 smtClean="0">
                <a:solidFill>
                  <a:srgbClr val="FFFFFF"/>
                </a:solidFill>
              </a:rPr>
              <a:t>Current Status</a:t>
            </a:r>
            <a:endParaRPr lang="en-US" altLang="en-US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98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121"/>
          <p:cNvSpPr>
            <a:spLocks noGrp="1"/>
          </p:cNvSpPr>
          <p:nvPr>
            <p:ph type="title" idx="4294967295"/>
          </p:nvPr>
        </p:nvSpPr>
        <p:spPr>
          <a:xfrm>
            <a:off x="614363" y="-25400"/>
            <a:ext cx="7515225" cy="1143000"/>
          </a:xfrm>
          <a:ln/>
        </p:spPr>
        <p:txBody>
          <a:bodyPr wrap="square" lIns="91440" tIns="45720" rIns="91440" bIns="45720" anchor="ctr"/>
          <a:lstStyle/>
          <a:p>
            <a:r>
              <a:rPr lang="en-US" altLang="en-US" dirty="0" smtClean="0"/>
              <a:t>Prologue</a:t>
            </a:r>
            <a:endParaRPr lang="en-US" altLang="en-US" dirty="0"/>
          </a:p>
        </p:txBody>
      </p:sp>
      <p:sp>
        <p:nvSpPr>
          <p:cNvPr id="5123" name="Text Placeholder 5122"/>
          <p:cNvSpPr>
            <a:spLocks noGrp="1"/>
          </p:cNvSpPr>
          <p:nvPr>
            <p:ph type="body" idx="4294967295"/>
          </p:nvPr>
        </p:nvSpPr>
        <p:spPr>
          <a:xfrm>
            <a:off x="569913" y="2130425"/>
            <a:ext cx="8229599" cy="4525963"/>
          </a:xfrm>
          <a:ln/>
        </p:spPr>
        <p:txBody>
          <a:bodyPr wrap="square" lIns="91440" tIns="45720" rIns="91440" bIns="45720" anchor="t" anchorCtr="0"/>
          <a:lstStyle/>
          <a:p>
            <a:r>
              <a:rPr lang="en-US" altLang="en-US" dirty="0"/>
              <a:t>South Plains Math Scholars Program [</a:t>
            </a:r>
            <a:r>
              <a:rPr lang="en-US" altLang="en-US" sz="2800" dirty="0" smtClean="0"/>
              <a:t>2007-2012</a:t>
            </a:r>
            <a:r>
              <a:rPr lang="en-US" altLang="en-US" dirty="0" smtClean="0"/>
              <a:t>]</a:t>
            </a:r>
            <a:endParaRPr lang="en-US" altLang="en-US" dirty="0"/>
          </a:p>
          <a:p>
            <a:pPr lvl="1"/>
            <a:r>
              <a:rPr lang="en-US" altLang="en-US" dirty="0"/>
              <a:t>NSF – Scholarships in Science, Technology, Engineering, and Mathematics (S-STEM)</a:t>
            </a:r>
          </a:p>
          <a:p>
            <a:pPr lvl="1"/>
            <a:r>
              <a:rPr lang="en-US" altLang="en-US" dirty="0"/>
              <a:t>Scholarship program for students from low-income households</a:t>
            </a:r>
          </a:p>
          <a:p>
            <a:pPr lvl="1"/>
            <a:r>
              <a:rPr lang="en-US" altLang="en-US" dirty="0"/>
              <a:t>Math Department faculty assigned to protégés by PI team</a:t>
            </a:r>
          </a:p>
          <a:p>
            <a:pPr lvl="1"/>
            <a:r>
              <a:rPr lang="en-US" altLang="en-US" dirty="0"/>
              <a:t>Mentoring program revised on protégé feedback </a:t>
            </a: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-457200">
              <a:spcAft>
                <a:spcPct val="250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200" dirty="0" smtClean="0"/>
              <a:t>Recruitment </a:t>
            </a:r>
          </a:p>
          <a:p>
            <a:pPr marL="800100" lvl="2" indent="-457200">
              <a:spcAft>
                <a:spcPct val="250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smtClean="0"/>
              <a:t>“University” vs “Community College”</a:t>
            </a:r>
          </a:p>
          <a:p>
            <a:pPr marL="800100" lvl="2" indent="-457200">
              <a:spcAft>
                <a:spcPct val="250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smtClean="0"/>
              <a:t>Finding students with financial need</a:t>
            </a:r>
          </a:p>
          <a:p>
            <a:pPr marL="800100" lvl="2" indent="-457200">
              <a:spcAft>
                <a:spcPct val="250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smtClean="0"/>
              <a:t>Transfer students</a:t>
            </a:r>
          </a:p>
          <a:p>
            <a:pPr marL="800100" lvl="2" indent="-457200">
              <a:spcAft>
                <a:spcPct val="250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16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5361"/>
          <p:cNvPicPr>
            <a:picLocks noChangeAspect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>
          <a:xfrm>
            <a:off x="2828925" y="2597150"/>
            <a:ext cx="3495675" cy="1304925"/>
          </a:xfrm>
          <a:prstGeom prst="rect">
            <a:avLst/>
          </a:prstGeom>
          <a:solidFill>
            <a:srgbClr val="000000"/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097"/>
          <p:cNvSpPr>
            <a:spLocks noGrp="1"/>
          </p:cNvSpPr>
          <p:nvPr>
            <p:ph type="ctrTitle" idx="4294967295"/>
          </p:nvPr>
        </p:nvSpPr>
        <p:spPr>
          <a:xfrm>
            <a:off x="614363" y="-42862"/>
            <a:ext cx="7513637" cy="1143000"/>
          </a:xfrm>
          <a:ln/>
        </p:spPr>
        <p:txBody>
          <a:bodyPr wrap="square" lIns="91440" tIns="45720" rIns="91440" bIns="45720" anchor="ctr"/>
          <a:lstStyle>
            <a:lvl1pPr>
              <a:defRPr/>
            </a:lvl1pPr>
          </a:lstStyle>
          <a:p>
            <a:pPr>
              <a:lnSpc>
                <a:spcPct val="120000"/>
              </a:lnSpc>
              <a:spcAft>
                <a:spcPct val="20000"/>
              </a:spcAft>
            </a:pPr>
            <a:endParaRPr lang="en-US" altLang="en-US" dirty="0"/>
          </a:p>
        </p:txBody>
      </p:sp>
      <p:sp>
        <p:nvSpPr>
          <p:cNvPr id="4099" name="Subtitle 4098"/>
          <p:cNvSpPr>
            <a:spLocks noGrp="1"/>
          </p:cNvSpPr>
          <p:nvPr>
            <p:ph type="subTitle" idx="4294967295"/>
          </p:nvPr>
        </p:nvSpPr>
        <p:spPr>
          <a:xfrm>
            <a:off x="566738" y="3076575"/>
            <a:ext cx="8040688" cy="1752600"/>
          </a:xfrm>
          <a:ln/>
        </p:spPr>
        <p:txBody>
          <a:bodyPr wrap="square" lIns="91440" tIns="45720" rIns="91440" bIns="45720" anchor="t" anchorCtr="0"/>
          <a:lstStyle>
            <a:lvl1pPr marL="0" algn="ctr">
              <a:defRPr/>
            </a:lvl1pPr>
            <a:lvl2pPr marL="114300" algn="ctr">
              <a:buNone/>
              <a:defRPr/>
            </a:lvl2pPr>
            <a:lvl3pPr marL="514350" algn="ctr">
              <a:buNone/>
              <a:defRPr/>
            </a:lvl3pPr>
            <a:lvl4pPr marL="1030287" algn="ctr">
              <a:buNone/>
              <a:defRPr/>
            </a:lvl4pPr>
            <a:lvl5pPr marL="1828800" algn="ctr">
              <a:buNone/>
              <a:defRPr/>
            </a:lvl5pPr>
          </a:lstStyle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 smtClean="0">
                <a:solidFill>
                  <a:srgbClr val="FFFFFF"/>
                </a:solidFill>
              </a:rPr>
              <a:t>Preparation</a:t>
            </a:r>
            <a:endParaRPr lang="en-US" altLang="en-US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59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121"/>
          <p:cNvSpPr>
            <a:spLocks noGrp="1"/>
          </p:cNvSpPr>
          <p:nvPr>
            <p:ph type="title" idx="4294967295"/>
          </p:nvPr>
        </p:nvSpPr>
        <p:spPr>
          <a:xfrm>
            <a:off x="614363" y="-25400"/>
            <a:ext cx="7515225" cy="1143000"/>
          </a:xfrm>
          <a:ln/>
        </p:spPr>
        <p:txBody>
          <a:bodyPr wrap="square" lIns="91440" tIns="45720" rIns="91440" bIns="45720" anchor="ctr"/>
          <a:lstStyle/>
          <a:p>
            <a:r>
              <a:rPr lang="en-US" altLang="en-US" dirty="0" smtClean="0"/>
              <a:t>Preparation</a:t>
            </a:r>
            <a:endParaRPr lang="en-US" altLang="en-US" dirty="0"/>
          </a:p>
        </p:txBody>
      </p:sp>
      <p:sp>
        <p:nvSpPr>
          <p:cNvPr id="5123" name="Text Placeholder 5122"/>
          <p:cNvSpPr>
            <a:spLocks noGrp="1"/>
          </p:cNvSpPr>
          <p:nvPr>
            <p:ph type="body" idx="4294967295"/>
          </p:nvPr>
        </p:nvSpPr>
        <p:spPr>
          <a:xfrm>
            <a:off x="569913" y="2130425"/>
            <a:ext cx="8229599" cy="4525963"/>
          </a:xfrm>
          <a:ln/>
        </p:spPr>
        <p:txBody>
          <a:bodyPr wrap="square" lIns="91440" tIns="45720" rIns="91440" bIns="45720" anchor="t" anchorCtr="0"/>
          <a:lstStyle/>
          <a:p>
            <a:pPr lvl="1"/>
            <a:r>
              <a:rPr lang="en-US" sz="3200" dirty="0" smtClean="0"/>
              <a:t>Jun 2011</a:t>
            </a:r>
            <a:endParaRPr lang="en-US" sz="3200" dirty="0"/>
          </a:p>
          <a:p>
            <a:pPr lvl="2"/>
            <a:r>
              <a:rPr lang="en-US" sz="2800" dirty="0" smtClean="0"/>
              <a:t>MCTP</a:t>
            </a:r>
            <a:r>
              <a:rPr lang="en-US" sz="2800" dirty="0"/>
              <a:t>: Mathematics Mentoring at Texas Tech </a:t>
            </a:r>
            <a:endParaRPr lang="en-US" sz="2800" dirty="0" smtClean="0"/>
          </a:p>
          <a:p>
            <a:pPr lvl="1"/>
            <a:endParaRPr lang="en-US" sz="2800" dirty="0" smtClean="0"/>
          </a:p>
          <a:p>
            <a:pPr lvl="2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1796351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121"/>
          <p:cNvSpPr>
            <a:spLocks noGrp="1"/>
          </p:cNvSpPr>
          <p:nvPr>
            <p:ph type="title" idx="4294967295"/>
          </p:nvPr>
        </p:nvSpPr>
        <p:spPr>
          <a:xfrm>
            <a:off x="614363" y="-25400"/>
            <a:ext cx="7515225" cy="1143000"/>
          </a:xfrm>
          <a:ln/>
        </p:spPr>
        <p:txBody>
          <a:bodyPr wrap="square" lIns="91440" tIns="45720" rIns="91440" bIns="45720" anchor="ctr"/>
          <a:lstStyle/>
          <a:p>
            <a:r>
              <a:rPr lang="en-US" altLang="en-US" dirty="0"/>
              <a:t>Preparation</a:t>
            </a:r>
            <a:endParaRPr lang="en-US" altLang="en-US" dirty="0"/>
          </a:p>
        </p:txBody>
      </p:sp>
      <p:sp>
        <p:nvSpPr>
          <p:cNvPr id="5123" name="Text Placeholder 5122"/>
          <p:cNvSpPr>
            <a:spLocks noGrp="1"/>
          </p:cNvSpPr>
          <p:nvPr>
            <p:ph type="body" idx="4294967295"/>
          </p:nvPr>
        </p:nvSpPr>
        <p:spPr>
          <a:xfrm>
            <a:off x="569913" y="2130425"/>
            <a:ext cx="8229599" cy="4525963"/>
          </a:xfrm>
          <a:ln/>
        </p:spPr>
        <p:txBody>
          <a:bodyPr wrap="square" lIns="91440" tIns="45720" rIns="91440" bIns="45720" anchor="t" anchorCtr="0"/>
          <a:lstStyle/>
          <a:p>
            <a:pPr lvl="1"/>
            <a:r>
              <a:rPr lang="en-US" sz="3200" dirty="0" smtClean="0"/>
              <a:t>Jun 2011 </a:t>
            </a:r>
            <a:r>
              <a:rPr lang="en-US" sz="3200" dirty="0" smtClean="0">
                <a:solidFill>
                  <a:srgbClr val="FF0000"/>
                </a:solidFill>
              </a:rPr>
              <a:t>(Declined)</a:t>
            </a:r>
            <a:endParaRPr lang="en-US" sz="3200" dirty="0">
              <a:solidFill>
                <a:srgbClr val="FF0000"/>
              </a:solidFill>
            </a:endParaRPr>
          </a:p>
          <a:p>
            <a:pPr lvl="2"/>
            <a:r>
              <a:rPr lang="en-US" sz="2800" dirty="0" smtClean="0"/>
              <a:t>MCTP</a:t>
            </a:r>
            <a:r>
              <a:rPr lang="en-US" sz="2800" dirty="0"/>
              <a:t>: Mathematics Mentoring at Texas Tech </a:t>
            </a:r>
            <a:endParaRPr lang="en-US" sz="2800" dirty="0" smtClean="0"/>
          </a:p>
          <a:p>
            <a:pPr lvl="1"/>
            <a:endParaRPr lang="en-US" sz="2800" dirty="0" smtClean="0"/>
          </a:p>
          <a:p>
            <a:pPr lvl="2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1966279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121"/>
          <p:cNvSpPr>
            <a:spLocks noGrp="1"/>
          </p:cNvSpPr>
          <p:nvPr>
            <p:ph type="title" idx="4294967295"/>
          </p:nvPr>
        </p:nvSpPr>
        <p:spPr>
          <a:xfrm>
            <a:off x="614363" y="-25400"/>
            <a:ext cx="7515225" cy="1143000"/>
          </a:xfrm>
          <a:ln/>
        </p:spPr>
        <p:txBody>
          <a:bodyPr wrap="square" lIns="91440" tIns="45720" rIns="91440" bIns="45720" anchor="ctr"/>
          <a:lstStyle/>
          <a:p>
            <a:r>
              <a:rPr lang="en-US" altLang="en-US" dirty="0"/>
              <a:t>Preparation</a:t>
            </a:r>
            <a:endParaRPr lang="en-US" altLang="en-US" dirty="0"/>
          </a:p>
        </p:txBody>
      </p:sp>
      <p:sp>
        <p:nvSpPr>
          <p:cNvPr id="5123" name="Text Placeholder 5122"/>
          <p:cNvSpPr>
            <a:spLocks noGrp="1"/>
          </p:cNvSpPr>
          <p:nvPr>
            <p:ph type="body" idx="4294967295"/>
          </p:nvPr>
        </p:nvSpPr>
        <p:spPr>
          <a:xfrm>
            <a:off x="569913" y="2130425"/>
            <a:ext cx="8229599" cy="4525963"/>
          </a:xfrm>
          <a:ln/>
        </p:spPr>
        <p:txBody>
          <a:bodyPr wrap="square" lIns="91440" tIns="45720" rIns="91440" bIns="45720" anchor="t" anchorCtr="0"/>
          <a:lstStyle/>
          <a:p>
            <a:pPr lvl="1"/>
            <a:r>
              <a:rPr lang="en-US" sz="3200" dirty="0" smtClean="0"/>
              <a:t>Jun 2011 </a:t>
            </a:r>
            <a:r>
              <a:rPr lang="en-US" sz="3200" dirty="0" smtClean="0">
                <a:solidFill>
                  <a:srgbClr val="FF0000"/>
                </a:solidFill>
              </a:rPr>
              <a:t>(Declined)</a:t>
            </a:r>
            <a:endParaRPr lang="en-US" sz="3200" dirty="0">
              <a:solidFill>
                <a:srgbClr val="FF0000"/>
              </a:solidFill>
            </a:endParaRPr>
          </a:p>
          <a:p>
            <a:pPr lvl="2"/>
            <a:r>
              <a:rPr lang="en-US" sz="2800" dirty="0" smtClean="0"/>
              <a:t>MCTP</a:t>
            </a:r>
            <a:r>
              <a:rPr lang="en-US" sz="2800" dirty="0"/>
              <a:t>: Mathematics Mentoring at Texas Tech </a:t>
            </a:r>
            <a:endParaRPr lang="en-US" sz="2800" dirty="0" smtClean="0"/>
          </a:p>
          <a:p>
            <a:pPr lvl="1"/>
            <a:r>
              <a:rPr lang="en-US" sz="3200" dirty="0" smtClean="0"/>
              <a:t>Jun 2012</a:t>
            </a:r>
          </a:p>
          <a:p>
            <a:pPr lvl="2"/>
            <a:r>
              <a:rPr lang="en-US" sz="2800" dirty="0" smtClean="0"/>
              <a:t>MCTP</a:t>
            </a:r>
            <a:r>
              <a:rPr lang="en-US" sz="2800" dirty="0"/>
              <a:t>: Mathematics Mentoring in West Texas </a:t>
            </a:r>
            <a:endParaRPr lang="en-US" sz="2800" dirty="0" smtClean="0"/>
          </a:p>
          <a:p>
            <a:pPr marL="514350" lvl="2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9563219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121"/>
          <p:cNvSpPr>
            <a:spLocks noGrp="1"/>
          </p:cNvSpPr>
          <p:nvPr>
            <p:ph type="title" idx="4294967295"/>
          </p:nvPr>
        </p:nvSpPr>
        <p:spPr>
          <a:xfrm>
            <a:off x="614363" y="-25400"/>
            <a:ext cx="7515225" cy="1143000"/>
          </a:xfrm>
          <a:ln/>
        </p:spPr>
        <p:txBody>
          <a:bodyPr wrap="square" lIns="91440" tIns="45720" rIns="91440" bIns="45720" anchor="ctr"/>
          <a:lstStyle/>
          <a:p>
            <a:r>
              <a:rPr lang="en-US" altLang="en-US" dirty="0"/>
              <a:t>Preparation</a:t>
            </a:r>
            <a:endParaRPr lang="en-US" altLang="en-US" dirty="0"/>
          </a:p>
        </p:txBody>
      </p:sp>
      <p:sp>
        <p:nvSpPr>
          <p:cNvPr id="5123" name="Text Placeholder 5122"/>
          <p:cNvSpPr>
            <a:spLocks noGrp="1"/>
          </p:cNvSpPr>
          <p:nvPr>
            <p:ph type="body" idx="4294967295"/>
          </p:nvPr>
        </p:nvSpPr>
        <p:spPr>
          <a:xfrm>
            <a:off x="569913" y="2130425"/>
            <a:ext cx="8229599" cy="4525963"/>
          </a:xfrm>
          <a:ln/>
        </p:spPr>
        <p:txBody>
          <a:bodyPr wrap="square" lIns="91440" tIns="45720" rIns="91440" bIns="45720" anchor="t" anchorCtr="0"/>
          <a:lstStyle/>
          <a:p>
            <a:pPr lvl="1"/>
            <a:r>
              <a:rPr lang="en-US" sz="3200" dirty="0" smtClean="0"/>
              <a:t>Jun 2011 </a:t>
            </a:r>
            <a:r>
              <a:rPr lang="en-US" sz="3200" dirty="0" smtClean="0">
                <a:solidFill>
                  <a:srgbClr val="FF0000"/>
                </a:solidFill>
              </a:rPr>
              <a:t>(Declined)</a:t>
            </a:r>
            <a:endParaRPr lang="en-US" sz="3200" dirty="0">
              <a:solidFill>
                <a:srgbClr val="FF0000"/>
              </a:solidFill>
            </a:endParaRPr>
          </a:p>
          <a:p>
            <a:pPr lvl="2"/>
            <a:r>
              <a:rPr lang="en-US" sz="2800" dirty="0" smtClean="0"/>
              <a:t>MCTP</a:t>
            </a:r>
            <a:r>
              <a:rPr lang="en-US" sz="2800" dirty="0"/>
              <a:t>: Mathematics Mentoring at Texas Tech </a:t>
            </a:r>
            <a:endParaRPr lang="en-US" sz="2800" dirty="0" smtClean="0"/>
          </a:p>
          <a:p>
            <a:pPr lvl="1"/>
            <a:r>
              <a:rPr lang="en-US" sz="3200" dirty="0" smtClean="0"/>
              <a:t>Jun 2012 </a:t>
            </a:r>
            <a:r>
              <a:rPr lang="en-US" sz="3200" dirty="0" smtClean="0">
                <a:solidFill>
                  <a:srgbClr val="FF0000"/>
                </a:solidFill>
              </a:rPr>
              <a:t>(Declined)</a:t>
            </a:r>
          </a:p>
          <a:p>
            <a:pPr lvl="2"/>
            <a:r>
              <a:rPr lang="en-US" sz="2800" dirty="0" smtClean="0"/>
              <a:t>MCTP</a:t>
            </a:r>
            <a:r>
              <a:rPr lang="en-US" sz="2800" dirty="0"/>
              <a:t>: Mathematics Mentoring in West Texas </a:t>
            </a:r>
            <a:endParaRPr lang="en-US" sz="2800" dirty="0" smtClean="0"/>
          </a:p>
          <a:p>
            <a:pPr marL="514350" lvl="2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01636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121"/>
          <p:cNvSpPr>
            <a:spLocks noGrp="1"/>
          </p:cNvSpPr>
          <p:nvPr>
            <p:ph type="title" idx="4294967295"/>
          </p:nvPr>
        </p:nvSpPr>
        <p:spPr>
          <a:xfrm>
            <a:off x="614363" y="-25400"/>
            <a:ext cx="7515225" cy="1143000"/>
          </a:xfrm>
          <a:ln/>
        </p:spPr>
        <p:txBody>
          <a:bodyPr wrap="square" lIns="91440" tIns="45720" rIns="91440" bIns="45720" anchor="ctr"/>
          <a:lstStyle/>
          <a:p>
            <a:r>
              <a:rPr lang="en-US" altLang="en-US" dirty="0"/>
              <a:t>Preparation</a:t>
            </a:r>
            <a:endParaRPr lang="en-US" altLang="en-US" dirty="0"/>
          </a:p>
        </p:txBody>
      </p:sp>
      <p:sp>
        <p:nvSpPr>
          <p:cNvPr id="5123" name="Text Placeholder 5122"/>
          <p:cNvSpPr>
            <a:spLocks noGrp="1"/>
          </p:cNvSpPr>
          <p:nvPr>
            <p:ph type="body" idx="4294967295"/>
          </p:nvPr>
        </p:nvSpPr>
        <p:spPr>
          <a:xfrm>
            <a:off x="569913" y="2130425"/>
            <a:ext cx="8229599" cy="4525963"/>
          </a:xfrm>
          <a:ln/>
        </p:spPr>
        <p:txBody>
          <a:bodyPr wrap="square" lIns="91440" tIns="45720" rIns="91440" bIns="45720" anchor="t" anchorCtr="0"/>
          <a:lstStyle/>
          <a:p>
            <a:pPr lvl="1"/>
            <a:r>
              <a:rPr lang="en-US" sz="3200" dirty="0" smtClean="0"/>
              <a:t>Jun 2011 </a:t>
            </a:r>
            <a:r>
              <a:rPr lang="en-US" sz="3200" dirty="0" smtClean="0">
                <a:solidFill>
                  <a:srgbClr val="FF0000"/>
                </a:solidFill>
              </a:rPr>
              <a:t>(Declined)</a:t>
            </a:r>
            <a:endParaRPr lang="en-US" sz="3200" dirty="0">
              <a:solidFill>
                <a:srgbClr val="FF0000"/>
              </a:solidFill>
            </a:endParaRPr>
          </a:p>
          <a:p>
            <a:pPr lvl="2"/>
            <a:r>
              <a:rPr lang="en-US" sz="2800" dirty="0" smtClean="0"/>
              <a:t>MCTP</a:t>
            </a:r>
            <a:r>
              <a:rPr lang="en-US" sz="2800" dirty="0"/>
              <a:t>: Mathematics Mentoring at Texas Tech </a:t>
            </a:r>
            <a:endParaRPr lang="en-US" sz="2800" dirty="0" smtClean="0"/>
          </a:p>
          <a:p>
            <a:pPr lvl="1"/>
            <a:r>
              <a:rPr lang="en-US" sz="3200" dirty="0" smtClean="0"/>
              <a:t>Jun 2012 </a:t>
            </a:r>
            <a:r>
              <a:rPr lang="en-US" sz="3200" dirty="0" smtClean="0">
                <a:solidFill>
                  <a:srgbClr val="FF0000"/>
                </a:solidFill>
              </a:rPr>
              <a:t>(Declined)</a:t>
            </a:r>
          </a:p>
          <a:p>
            <a:pPr lvl="2"/>
            <a:r>
              <a:rPr lang="en-US" sz="2800" dirty="0" smtClean="0"/>
              <a:t>MCTP</a:t>
            </a:r>
            <a:r>
              <a:rPr lang="en-US" sz="2800" dirty="0"/>
              <a:t>: Mathematics Mentoring in West Texas </a:t>
            </a:r>
            <a:endParaRPr lang="en-US" sz="2800" dirty="0" smtClean="0"/>
          </a:p>
          <a:p>
            <a:pPr lvl="1"/>
            <a:r>
              <a:rPr lang="en-US" sz="3200" dirty="0" smtClean="0"/>
              <a:t>Aug 2012</a:t>
            </a:r>
          </a:p>
          <a:p>
            <a:pPr lvl="2"/>
            <a:r>
              <a:rPr lang="en-US" sz="2800" dirty="0"/>
              <a:t>S-STEM: West Texas Mathematics Scholarship Program</a:t>
            </a:r>
            <a:endParaRPr lang="en-US" sz="2800" dirty="0" smtClean="0"/>
          </a:p>
          <a:p>
            <a:pPr lvl="2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784188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">
      <a:dk1>
        <a:srgbClr val="FFFFFF"/>
      </a:dk1>
      <a:lt1>
        <a:srgbClr val="000000"/>
      </a:lt1>
      <a:dk2>
        <a:srgbClr val="646464"/>
      </a:dk2>
      <a:lt2>
        <a:srgbClr val="000000"/>
      </a:lt2>
      <a:accent1>
        <a:srgbClr val="B50C00"/>
      </a:accent1>
      <a:accent2>
        <a:srgbClr val="052147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BD8C00"/>
      </a:hlink>
      <a:folHlink>
        <a:srgbClr val="3F4A1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50000"/>
              </a:schemeClr>
            </a:gs>
            <a:gs pos="35000">
              <a:schemeClr val="phClr">
                <a:tint val="37000"/>
                <a:satMod val="37000"/>
              </a:schemeClr>
            </a:gs>
            <a:gs pos="100000">
              <a:schemeClr val="phClr">
                <a:tint val="15000"/>
                <a:satMod val="1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50000"/>
                <a:satMod val="50000"/>
              </a:schemeClr>
            </a:gs>
            <a:gs pos="35000">
              <a:schemeClr val="phClr">
                <a:tint val="37000"/>
                <a:satMod val="37000"/>
              </a:schemeClr>
            </a:gs>
            <a:gs pos="100000">
              <a:schemeClr val="phClr">
                <a:tint val="15000"/>
                <a:satMod val="15000"/>
              </a:schemeClr>
            </a:gs>
          </a:gsLst>
          <a:lin ang="16200000" scaled="1"/>
        </a:gradFill>
      </a:fillStyleLst>
      <a:lnStyleLst>
        <a:ln w="9259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3000" dir="5400000" rotWithShape="0">
              <a:schemeClr val="phClr">
                <a:alpha val="38000"/>
              </a:schemeClr>
            </a:outerShdw>
          </a:effectLst>
        </a:effectStyle>
        <a:effectStyle>
          <a:effectLst>
            <a:outerShdw blurRad="40000" dist="23000" dir="5400000" rotWithShape="0">
              <a:schemeClr val="phClr">
                <a:alpha val="35000"/>
              </a:schemeClr>
            </a:outerShdw>
          </a:effectLst>
        </a:effectStyle>
        <a:effectStyle>
          <a:effectLst>
            <a:outerShdw blurRad="40000" dist="23000" dir="5400000" rotWithShape="0">
              <a:schemeClr val="phClr">
                <a:alpha val="35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/>
            </a:gs>
            <a:gs pos="35000">
              <a:schemeClr val="phClr"/>
            </a:gs>
            <a:gs pos="100000">
              <a:schemeClr val="phClr"/>
            </a:gs>
          </a:gsLst>
        </a:gradFill>
        <a:gradFill rotWithShape="1">
          <a:gsLst>
            <a:gs pos="0">
              <a:schemeClr val="phClr"/>
            </a:gs>
            <a:gs pos="35000">
              <a:schemeClr val="phClr"/>
            </a:gs>
            <a:gs pos="100000">
              <a:schemeClr val="phClr"/>
            </a:gs>
          </a:gsLst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">
      <a:dk1>
        <a:srgbClr val="FFFFFF"/>
      </a:dk1>
      <a:lt1>
        <a:srgbClr val="000000"/>
      </a:lt1>
      <a:dk2>
        <a:srgbClr val="646464"/>
      </a:dk2>
      <a:lt2>
        <a:srgbClr val="000000"/>
      </a:lt2>
      <a:accent1>
        <a:srgbClr val="B50C00"/>
      </a:accent1>
      <a:accent2>
        <a:srgbClr val="052147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BD8C00"/>
      </a:hlink>
      <a:folHlink>
        <a:srgbClr val="3F4A1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50000"/>
              </a:schemeClr>
            </a:gs>
            <a:gs pos="35000">
              <a:schemeClr val="phClr">
                <a:tint val="37000"/>
                <a:satMod val="37000"/>
              </a:schemeClr>
            </a:gs>
            <a:gs pos="100000">
              <a:schemeClr val="phClr">
                <a:tint val="15000"/>
                <a:satMod val="1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50000"/>
                <a:satMod val="50000"/>
              </a:schemeClr>
            </a:gs>
            <a:gs pos="35000">
              <a:schemeClr val="phClr">
                <a:tint val="37000"/>
                <a:satMod val="37000"/>
              </a:schemeClr>
            </a:gs>
            <a:gs pos="100000">
              <a:schemeClr val="phClr">
                <a:tint val="15000"/>
                <a:satMod val="15000"/>
              </a:schemeClr>
            </a:gs>
          </a:gsLst>
          <a:lin ang="16200000" scaled="1"/>
        </a:gradFill>
      </a:fillStyleLst>
      <a:lnStyleLst>
        <a:ln w="9259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3000" dir="5400000" rotWithShape="0">
              <a:schemeClr val="phClr">
                <a:alpha val="38000"/>
              </a:schemeClr>
            </a:outerShdw>
          </a:effectLst>
        </a:effectStyle>
        <a:effectStyle>
          <a:effectLst>
            <a:outerShdw blurRad="40000" dist="23000" dir="5400000" rotWithShape="0">
              <a:schemeClr val="phClr">
                <a:alpha val="35000"/>
              </a:schemeClr>
            </a:outerShdw>
          </a:effectLst>
        </a:effectStyle>
        <a:effectStyle>
          <a:effectLst>
            <a:outerShdw blurRad="40000" dist="23000" dir="5400000" rotWithShape="0">
              <a:schemeClr val="phClr">
                <a:alpha val="35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/>
            </a:gs>
            <a:gs pos="35000">
              <a:schemeClr val="phClr"/>
            </a:gs>
            <a:gs pos="100000">
              <a:schemeClr val="phClr"/>
            </a:gs>
          </a:gsLst>
        </a:gradFill>
        <a:gradFill rotWithShape="1">
          <a:gsLst>
            <a:gs pos="0">
              <a:schemeClr val="phClr"/>
            </a:gs>
            <a:gs pos="35000">
              <a:schemeClr val="phClr"/>
            </a:gs>
            <a:gs pos="100000">
              <a:schemeClr val="phClr"/>
            </a:gs>
          </a:gsLst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617</Words>
  <Application>Microsoft Office PowerPoint</Application>
  <PresentationFormat>On-screen Show (4:3)</PresentationFormat>
  <Paragraphs>169</Paragraphs>
  <Slides>31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MS PGothic</vt:lpstr>
      <vt:lpstr>Arial</vt:lpstr>
      <vt:lpstr>Calibri</vt:lpstr>
      <vt:lpstr>Times New Roman</vt:lpstr>
      <vt:lpstr>Wingdings</vt:lpstr>
      <vt:lpstr/>
      <vt:lpstr/>
      <vt:lpstr>South Plains Mathematics Fellow Program: A partnership to attract new STEM students as mathematics majors </vt:lpstr>
      <vt:lpstr>PowerPoint Presentation</vt:lpstr>
      <vt:lpstr>Prologue</vt:lpstr>
      <vt:lpstr>PowerPoint Presentation</vt:lpstr>
      <vt:lpstr>Preparation</vt:lpstr>
      <vt:lpstr>Preparation</vt:lpstr>
      <vt:lpstr>Preparation</vt:lpstr>
      <vt:lpstr>Preparation</vt:lpstr>
      <vt:lpstr>Preparation</vt:lpstr>
      <vt:lpstr>Preparation</vt:lpstr>
      <vt:lpstr>Preparation</vt:lpstr>
      <vt:lpstr>Preparation</vt:lpstr>
      <vt:lpstr>Preparation</vt:lpstr>
      <vt:lpstr>Preparation</vt:lpstr>
      <vt:lpstr>Preparation</vt:lpstr>
      <vt:lpstr>Preparation</vt:lpstr>
      <vt:lpstr>PowerPoint Presentation</vt:lpstr>
      <vt:lpstr>South Plains Mathematics Fellows</vt:lpstr>
      <vt:lpstr>South Plains Mathematics Fellows</vt:lpstr>
      <vt:lpstr>South Plains Mathematics Fellows</vt:lpstr>
      <vt:lpstr>PowerPoint Presentation</vt:lpstr>
      <vt:lpstr>NSF Response</vt:lpstr>
      <vt:lpstr>NSF Response</vt:lpstr>
      <vt:lpstr>NSF Response</vt:lpstr>
      <vt:lpstr>NSF Response</vt:lpstr>
      <vt:lpstr>NSF Response</vt:lpstr>
      <vt:lpstr>NSF Response</vt:lpstr>
      <vt:lpstr>NSF Response</vt:lpstr>
      <vt:lpstr>PowerPoint Presentation</vt:lpstr>
      <vt:lpstr>Current Status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Mentoring Paradigms for Underrepresented Groups in STEM Scholarship Programs</dc:title>
  <dc:creator>Pearce, Kent</dc:creator>
  <cp:lastModifiedBy>Pearce, Kent</cp:lastModifiedBy>
  <cp:revision>40</cp:revision>
  <dcterms:modified xsi:type="dcterms:W3CDTF">2015-01-06T21:30:35Z</dcterms:modified>
</cp:coreProperties>
</file>