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notesMasterIdLst>
    <p:notesMasterId r:id="rId34"/>
  </p:notesMasterIdLst>
  <p:sldIdLst>
    <p:sldId id="256" r:id="rId3"/>
    <p:sldId id="276" r:id="rId4"/>
    <p:sldId id="275" r:id="rId5"/>
    <p:sldId id="314" r:id="rId6"/>
    <p:sldId id="292" r:id="rId7"/>
    <p:sldId id="297" r:id="rId8"/>
    <p:sldId id="296" r:id="rId9"/>
    <p:sldId id="298" r:id="rId10"/>
    <p:sldId id="295" r:id="rId11"/>
    <p:sldId id="299" r:id="rId12"/>
    <p:sldId id="293" r:id="rId13"/>
    <p:sldId id="302" r:id="rId14"/>
    <p:sldId id="301" r:id="rId15"/>
    <p:sldId id="303" r:id="rId16"/>
    <p:sldId id="300" r:id="rId17"/>
    <p:sldId id="304" r:id="rId18"/>
    <p:sldId id="280" r:id="rId19"/>
    <p:sldId id="305" r:id="rId20"/>
    <p:sldId id="306" r:id="rId21"/>
    <p:sldId id="307" r:id="rId22"/>
    <p:sldId id="283" r:id="rId23"/>
    <p:sldId id="285" r:id="rId24"/>
    <p:sldId id="315" r:id="rId25"/>
    <p:sldId id="286" r:id="rId26"/>
    <p:sldId id="308" r:id="rId27"/>
    <p:sldId id="309" r:id="rId28"/>
    <p:sldId id="310" r:id="rId29"/>
    <p:sldId id="311" r:id="rId30"/>
    <p:sldId id="312" r:id="rId31"/>
    <p:sldId id="313" r:id="rId32"/>
    <p:sldId id="272" r:id="rId33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ＭＳ Ｐゴシック" charset="-128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ＭＳ Ｐゴシック" charset="-128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ＭＳ Ｐゴシック" charset="-128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ＭＳ Ｐゴシック" charset="-128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ＭＳ Ｐゴシック" charset="-128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14" autoAdjust="0"/>
  </p:normalViewPr>
  <p:slideViewPr>
    <p:cSldViewPr>
      <p:cViewPr varScale="1">
        <p:scale>
          <a:sx n="82" d="100"/>
          <a:sy n="82" d="100"/>
        </p:scale>
        <p:origin x="108" y="9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F2A8D-13D3-4C72-AB15-3FDA5ADFD76D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769A0-964C-4915-B3EC-1208F0FA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6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12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77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6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7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1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85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93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7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31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2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4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7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2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69A0-964C-4915-B3EC-1208F0FAC3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anchor="ctr"/>
          <a:lstStyle/>
          <a:p>
            <a:endParaRPr/>
          </a:p>
        </p:txBody>
      </p:sp>
      <p:sp>
        <p:nvSpPr>
          <p:cNvPr id="1027" name="Title 1026"/>
          <p:cNvSpPr>
            <a:spLocks noGrp="1"/>
          </p:cNvSpPr>
          <p:nvPr>
            <p:ph type="title"/>
          </p:nvPr>
        </p:nvSpPr>
        <p:spPr>
          <a:xfrm>
            <a:off x="614363" y="-25400"/>
            <a:ext cx="75152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1027"/>
          <p:cNvSpPr>
            <a:spLocks noGrp="1"/>
          </p:cNvSpPr>
          <p:nvPr>
            <p:ph type="body" idx="1"/>
          </p:nvPr>
        </p:nvSpPr>
        <p:spPr>
          <a:xfrm>
            <a:off x="569913" y="2130425"/>
            <a:ext cx="8229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977188" y="-3175"/>
            <a:ext cx="1103312" cy="113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anchor="ctr"/>
          <a:lstStyle/>
          <a:p>
            <a:endParaRPr/>
          </a:p>
        </p:txBody>
      </p:sp>
      <p:pic>
        <p:nvPicPr>
          <p:cNvPr id="2051" name="Picture 2050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977188" y="-3175"/>
            <a:ext cx="1103312" cy="11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614363" y="-25400"/>
            <a:ext cx="75152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569913" y="2130425"/>
            <a:ext cx="8229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anchor="ctr"/>
          <a:lstStyle/>
          <a:p>
            <a:endParaRPr/>
          </a:p>
        </p:txBody>
      </p:sp>
      <p:sp>
        <p:nvSpPr>
          <p:cNvPr id="1027" name="Title Placeholder 1026"/>
          <p:cNvSpPr>
            <a:spLocks noGrp="1"/>
          </p:cNvSpPr>
          <p:nvPr>
            <p:ph type="title"/>
          </p:nvPr>
        </p:nvSpPr>
        <p:spPr>
          <a:xfrm>
            <a:off x="614363" y="-25400"/>
            <a:ext cx="75152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1027"/>
          <p:cNvSpPr>
            <a:spLocks noGrp="1"/>
          </p:cNvSpPr>
          <p:nvPr>
            <p:ph type="body" idx="1"/>
          </p:nvPr>
        </p:nvSpPr>
        <p:spPr>
          <a:xfrm>
            <a:off x="569913" y="2130425"/>
            <a:ext cx="8229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14">
            <a:extLst/>
          </a:blip>
          <a:srcRect/>
          <a:stretch>
            <a:fillRect/>
          </a:stretch>
        </p:blipFill>
        <p:spPr>
          <a:xfrm>
            <a:off x="7977188" y="-3175"/>
            <a:ext cx="1103312" cy="1139825"/>
          </a:xfrm>
          <a:prstGeom prst="rect">
            <a:avLst/>
          </a:prstGeom>
          <a:noFill/>
          <a:ln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1"/>
    <p:sldLayoutId id="2147489113" r:id="rId2"/>
    <p:sldLayoutId id="2147489114" r:id="rId3"/>
    <p:sldLayoutId id="2147489115" r:id="rId4"/>
    <p:sldLayoutId id="2147489116" r:id="rId5"/>
    <p:sldLayoutId id="2147489117" r:id="rId6"/>
    <p:sldLayoutId id="2147489118" r:id="rId7"/>
    <p:sldLayoutId id="2147489119" r:id="rId8"/>
    <p:sldLayoutId id="2147489120" r:id="rId9"/>
    <p:sldLayoutId id="2147489121" r:id="rId10"/>
    <p:sldLayoutId id="2147489122" r:id="rId11"/>
    <p:sldLayoutId id="2147489123" r:id="rId12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2000">
          <a:solidFill>
            <a:srgbClr val="FFFFFF"/>
          </a:solidFill>
          <a:latin typeface="Times New Roman" charset="0"/>
          <a:ea typeface="ＭＳ Ｐゴシック" charset="-128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25000"/>
        </a:spcAft>
        <a:buNone/>
        <a:defRPr sz="3200">
          <a:solidFill>
            <a:srgbClr val="000000"/>
          </a:solidFill>
          <a:latin typeface="Times New Roman" charset="0"/>
          <a:ea typeface="ＭＳ Ｐゴシック" charset="-128"/>
        </a:defRPr>
      </a:lvl1pPr>
      <a:lvl2pPr marL="4000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charset="2"/>
        <a:buChar char="§"/>
        <a:defRPr sz="2400">
          <a:solidFill>
            <a:srgbClr val="000000"/>
          </a:solidFill>
          <a:latin typeface="Times New Roman" charset="0"/>
          <a:ea typeface="ＭＳ Ｐゴシック" charset="-128"/>
        </a:defRPr>
      </a:lvl2pPr>
      <a:lvl3pPr marL="742950" indent="-228600" algn="l" rtl="0" eaLnBrk="0" fontAlgn="base" hangingPunct="0">
        <a:lnSpc>
          <a:spcPct val="100000"/>
        </a:lnSpc>
        <a:spcBef>
          <a:spcPct val="40000"/>
        </a:spcBef>
        <a:spcAft>
          <a:spcPct val="0"/>
        </a:spcAft>
        <a:buChar char="•"/>
        <a:defRPr sz="2000">
          <a:solidFill>
            <a:srgbClr val="000000"/>
          </a:solidFill>
          <a:latin typeface="Times New Roman" charset="0"/>
          <a:ea typeface="ＭＳ Ｐゴシック" charset="-128"/>
        </a:defRPr>
      </a:lvl3pPr>
      <a:lvl4pPr marL="1258887" indent="-228600" algn="l" rtl="0" eaLnBrk="0" fontAlgn="base" hangingPunct="0">
        <a:lnSpc>
          <a:spcPct val="100000"/>
        </a:lnSpc>
        <a:spcBef>
          <a:spcPct val="40000"/>
        </a:spcBef>
        <a:spcAft>
          <a:spcPct val="0"/>
        </a:spcAft>
        <a:buChar char="–"/>
        <a:defRPr sz="1800">
          <a:solidFill>
            <a:srgbClr val="000000"/>
          </a:solidFill>
          <a:latin typeface="Times New Roman" charset="0"/>
          <a:ea typeface="ＭＳ Ｐゴシック" charset="-128"/>
        </a:defRPr>
      </a:lvl4pPr>
      <a:lvl5pPr marL="1422400" indent="4064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none" anchor="ctr"/>
          <a:lstStyle/>
          <a:p>
            <a:endParaRPr/>
          </a:p>
        </p:txBody>
      </p:sp>
      <p:pic>
        <p:nvPicPr>
          <p:cNvPr id="2051" name="Picture 2050"/>
          <p:cNvPicPr>
            <a:picLocks noChangeAspect="1"/>
          </p:cNvPicPr>
          <p:nvPr/>
        </p:nvPicPr>
        <p:blipFill>
          <a:blip r:embed="rId14">
            <a:extLst/>
          </a:blip>
          <a:srcRect/>
          <a:stretch>
            <a:fillRect/>
          </a:stretch>
        </p:blipFill>
        <p:spPr>
          <a:xfrm>
            <a:off x="7977188" y="-3175"/>
            <a:ext cx="1103312" cy="11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Placeholder 2051"/>
          <p:cNvSpPr>
            <a:spLocks noGrp="1"/>
          </p:cNvSpPr>
          <p:nvPr>
            <p:ph type="title"/>
          </p:nvPr>
        </p:nvSpPr>
        <p:spPr>
          <a:xfrm>
            <a:off x="614363" y="-25400"/>
            <a:ext cx="75152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569913" y="2130425"/>
            <a:ext cx="8229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  <p:sldLayoutId id="2147489101" r:id="rId2"/>
    <p:sldLayoutId id="2147489102" r:id="rId3"/>
    <p:sldLayoutId id="2147489103" r:id="rId4"/>
    <p:sldLayoutId id="2147489104" r:id="rId5"/>
    <p:sldLayoutId id="2147489105" r:id="rId6"/>
    <p:sldLayoutId id="2147489106" r:id="rId7"/>
    <p:sldLayoutId id="2147489107" r:id="rId8"/>
    <p:sldLayoutId id="2147489108" r:id="rId9"/>
    <p:sldLayoutId id="2147489109" r:id="rId10"/>
    <p:sldLayoutId id="2147489110" r:id="rId11"/>
    <p:sldLayoutId id="2147489111" r:id="rId12"/>
  </p:sldLayoutIdLst>
  <p:txStyles>
    <p:titleStyle>
      <a:lvl1pPr marL="0" indent="0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2000">
          <a:solidFill>
            <a:srgbClr val="FFFFFF"/>
          </a:solidFill>
          <a:latin typeface="Times New Roman" charset="0"/>
          <a:ea typeface="ＭＳ Ｐゴシック" charset="-128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25000"/>
        </a:spcAft>
        <a:buNone/>
        <a:defRPr sz="3200">
          <a:solidFill>
            <a:srgbClr val="000000"/>
          </a:solidFill>
          <a:latin typeface="Times New Roman" charset="0"/>
          <a:ea typeface="ＭＳ Ｐゴシック" charset="-128"/>
        </a:defRPr>
      </a:lvl1pPr>
      <a:lvl2pPr marL="4000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charset="2"/>
        <a:buChar char="§"/>
        <a:defRPr sz="2400">
          <a:solidFill>
            <a:srgbClr val="000000"/>
          </a:solidFill>
          <a:latin typeface="Times New Roman" charset="0"/>
          <a:ea typeface="ＭＳ Ｐゴシック" charset="-128"/>
        </a:defRPr>
      </a:lvl2pPr>
      <a:lvl3pPr marL="742950" indent="-228600" algn="l" rtl="0" eaLnBrk="0" fontAlgn="base" hangingPunct="0">
        <a:lnSpc>
          <a:spcPct val="100000"/>
        </a:lnSpc>
        <a:spcBef>
          <a:spcPct val="40000"/>
        </a:spcBef>
        <a:spcAft>
          <a:spcPct val="0"/>
        </a:spcAft>
        <a:buChar char="•"/>
        <a:defRPr sz="2000">
          <a:solidFill>
            <a:srgbClr val="000000"/>
          </a:solidFill>
          <a:latin typeface="Times New Roman" charset="0"/>
          <a:ea typeface="ＭＳ Ｐゴシック" charset="-128"/>
        </a:defRPr>
      </a:lvl3pPr>
      <a:lvl4pPr marL="1258887" indent="-228600" algn="l" rtl="0" eaLnBrk="0" fontAlgn="base" hangingPunct="0">
        <a:lnSpc>
          <a:spcPct val="100000"/>
        </a:lnSpc>
        <a:spcBef>
          <a:spcPct val="40000"/>
        </a:spcBef>
        <a:spcAft>
          <a:spcPct val="0"/>
        </a:spcAft>
        <a:buChar char="–"/>
        <a:defRPr sz="1800">
          <a:solidFill>
            <a:srgbClr val="000000"/>
          </a:solidFill>
          <a:latin typeface="Times New Roman" charset="0"/>
          <a:ea typeface="ＭＳ Ｐゴシック" charset="-128"/>
        </a:defRPr>
      </a:lvl4pPr>
      <a:lvl5pPr marL="1422400" indent="4064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Times New Roman" charset="0"/>
          <a:ea typeface="ＭＳ Ｐゴシック" charset="-128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073"/>
          <p:cNvPicPr>
            <a:picLocks noChangeAspect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0" y="1139825"/>
            <a:ext cx="9144000" cy="5718175"/>
          </a:xfrm>
          <a:prstGeom prst="rect">
            <a:avLst/>
          </a:prstGeom>
          <a:noFill/>
          <a:ln>
            <a:noFill/>
          </a:ln>
        </p:spPr>
      </p:pic>
      <p:sp>
        <p:nvSpPr>
          <p:cNvPr id="3075" name="Title 3074"/>
          <p:cNvSpPr>
            <a:spLocks noGrp="1"/>
          </p:cNvSpPr>
          <p:nvPr>
            <p:ph type="ctrTitle" idx="4294967295"/>
          </p:nvPr>
        </p:nvSpPr>
        <p:spPr>
          <a:xfrm>
            <a:off x="1188333" y="1939704"/>
            <a:ext cx="7512755" cy="1146396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en-US" sz="3600" dirty="0"/>
              <a:t>South Plains Mathematics Fellow Program: A partnership to attract new STEM students as mathematics majors</a:t>
            </a: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3076" name="Subtitle 3075"/>
          <p:cNvSpPr>
            <a:spLocks noGrp="1"/>
          </p:cNvSpPr>
          <p:nvPr>
            <p:ph type="subTitle" idx="4294967295"/>
          </p:nvPr>
        </p:nvSpPr>
        <p:spPr>
          <a:xfrm>
            <a:off x="1192213" y="3230563"/>
            <a:ext cx="6400800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FFFFFF"/>
                </a:solidFill>
              </a:rPr>
              <a:t> </a:t>
            </a:r>
            <a:endParaRPr lang="en-US" altLang="en-US" sz="2000" dirty="0">
              <a:solidFill>
                <a:srgbClr val="FFFFFF"/>
              </a:solidFill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 dirty="0" smtClean="0">
                <a:solidFill>
                  <a:srgbClr val="FFFFFF"/>
                </a:solidFill>
              </a:rPr>
              <a:t>Jerry Dwyer, Kent Pearce, Brock Williams</a:t>
            </a:r>
            <a:endParaRPr lang="en-US" altLang="en-US" sz="1800" i="1" dirty="0">
              <a:solidFill>
                <a:srgbClr val="FFFFFF"/>
              </a:solidFill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1800" i="1" dirty="0">
                <a:solidFill>
                  <a:srgbClr val="FFFFFF"/>
                </a:solidFill>
              </a:rPr>
              <a:t>Department of Mathematics and Statistics</a:t>
            </a:r>
          </a:p>
          <a:p>
            <a:pPr algn="l">
              <a:spcBef>
                <a:spcPct val="0"/>
              </a:spcBef>
              <a:spcAft>
                <a:spcPct val="0"/>
              </a:spcAft>
            </a:pPr>
            <a:endParaRPr lang="en-US" altLang="en-US" sz="1800" i="1" dirty="0">
              <a:solidFill>
                <a:srgbClr val="FFFFFF"/>
              </a:solidFill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 smtClean="0">
                <a:solidFill>
                  <a:srgbClr val="FFFFFF"/>
                </a:solidFill>
              </a:rPr>
              <a:t>12 </a:t>
            </a:r>
            <a:r>
              <a:rPr lang="en-US" altLang="en-US" sz="1400" i="1" dirty="0">
                <a:solidFill>
                  <a:srgbClr val="FFFFFF"/>
                </a:solidFill>
              </a:rPr>
              <a:t>January </a:t>
            </a:r>
            <a:r>
              <a:rPr lang="en-US" altLang="en-US" sz="1400" i="1" dirty="0" smtClean="0">
                <a:solidFill>
                  <a:srgbClr val="FFFFFF"/>
                </a:solidFill>
              </a:rPr>
              <a:t>2014</a:t>
            </a:r>
            <a:endParaRPr lang="en-US" altLang="en-US" sz="1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r>
              <a:rPr lang="en-US" sz="3200" dirty="0" smtClean="0"/>
              <a:t>Jun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in West Texas </a:t>
            </a:r>
            <a:endParaRPr lang="en-US" sz="2800" dirty="0" smtClean="0"/>
          </a:p>
          <a:p>
            <a:pPr lvl="1"/>
            <a:r>
              <a:rPr lang="en-US" sz="3200" dirty="0" smtClean="0"/>
              <a:t>Aug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/>
              <a:t>S-STEM: West Texas Mathematics Scholarship Program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5731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0684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9857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lvl="1"/>
            <a:r>
              <a:rPr lang="en-US" sz="3200" dirty="0" smtClean="0"/>
              <a:t>Jun 2013</a:t>
            </a:r>
          </a:p>
          <a:p>
            <a:pPr lvl="2"/>
            <a:r>
              <a:rPr lang="en-US" sz="2800" dirty="0"/>
              <a:t>MCTP: West Texas Mathematics </a:t>
            </a:r>
            <a:r>
              <a:rPr lang="en-US" sz="2800" dirty="0" smtClean="0"/>
              <a:t>Fellowships</a:t>
            </a:r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958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lvl="1"/>
            <a:r>
              <a:rPr lang="en-US" sz="3200" dirty="0" smtClean="0"/>
              <a:t>Jun 2013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/>
              <a:t>MCTP: West Texas Mathematics </a:t>
            </a:r>
            <a:r>
              <a:rPr lang="en-US" sz="2800" dirty="0" smtClean="0"/>
              <a:t>Fellowships</a:t>
            </a:r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12506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lvl="1"/>
            <a:r>
              <a:rPr lang="en-US" sz="3200" dirty="0" smtClean="0"/>
              <a:t>Jun 2013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/>
              <a:t>MCTP: West Texas Mathematics </a:t>
            </a:r>
            <a:r>
              <a:rPr lang="en-US" sz="2800" dirty="0" smtClean="0"/>
              <a:t>Fellowships</a:t>
            </a:r>
          </a:p>
          <a:p>
            <a:pPr lvl="1"/>
            <a:r>
              <a:rPr lang="en-US" sz="3600" dirty="0" smtClean="0"/>
              <a:t>Aug 2013</a:t>
            </a:r>
          </a:p>
          <a:p>
            <a:pPr lvl="2"/>
            <a:r>
              <a:rPr lang="en-US" sz="2800" dirty="0"/>
              <a:t>South Plains Math Fellows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892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Dec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err="1" smtClean="0"/>
              <a:t>STEPping</a:t>
            </a:r>
            <a:r>
              <a:rPr lang="en-US" sz="2800" dirty="0" smtClean="0"/>
              <a:t> </a:t>
            </a:r>
            <a:r>
              <a:rPr lang="en-US" sz="2800" dirty="0"/>
              <a:t>on STEM's Leaky Pipeline (STEP-SLP)</a:t>
            </a:r>
          </a:p>
          <a:p>
            <a:pPr lvl="1"/>
            <a:r>
              <a:rPr lang="en-US" sz="3200" dirty="0" smtClean="0"/>
              <a:t>Jun 2013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/>
              <a:t>MCTP: West Texas Mathematics </a:t>
            </a:r>
            <a:r>
              <a:rPr lang="en-US" sz="2800" dirty="0" smtClean="0"/>
              <a:t>Fellowships</a:t>
            </a:r>
          </a:p>
          <a:p>
            <a:pPr lvl="1"/>
            <a:r>
              <a:rPr lang="en-US" sz="3600" dirty="0" smtClean="0"/>
              <a:t>Aug 2013 </a:t>
            </a:r>
            <a:r>
              <a:rPr lang="en-US" sz="3600" dirty="0" smtClean="0">
                <a:solidFill>
                  <a:srgbClr val="00B050"/>
                </a:solidFill>
              </a:rPr>
              <a:t>(Accepted)</a:t>
            </a:r>
          </a:p>
          <a:p>
            <a:pPr lvl="2"/>
            <a:r>
              <a:rPr lang="en-US" sz="2800" dirty="0"/>
              <a:t>South Plains Math Fellows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0253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ctrTitle" idx="4294967295"/>
          </p:nvPr>
        </p:nvSpPr>
        <p:spPr>
          <a:xfrm>
            <a:off x="614363" y="-42862"/>
            <a:ext cx="7513637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endParaRPr lang="en-US" altLang="en-US" dirty="0"/>
          </a:p>
        </p:txBody>
      </p:sp>
      <p:sp>
        <p:nvSpPr>
          <p:cNvPr id="9219" name="Subtitle 9218"/>
          <p:cNvSpPr>
            <a:spLocks noGrp="1"/>
          </p:cNvSpPr>
          <p:nvPr>
            <p:ph type="subTitle" idx="4294967295"/>
          </p:nvPr>
        </p:nvSpPr>
        <p:spPr>
          <a:xfrm>
            <a:off x="566738" y="3076575"/>
            <a:ext cx="8040688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</a:rPr>
              <a:t>South Plains Mathematics Fellows</a:t>
            </a: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</a:rPr>
              <a:t>	</a:t>
            </a:r>
            <a:r>
              <a:rPr lang="en-US" altLang="en-US" sz="2800" dirty="0" smtClean="0">
                <a:solidFill>
                  <a:srgbClr val="FFFFFF"/>
                </a:solidFill>
              </a:rPr>
              <a:t>Award Date: 13 Mar 2014</a:t>
            </a: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</a:rPr>
              <a:t>	</a:t>
            </a:r>
            <a:r>
              <a:rPr lang="en-US" altLang="en-US" sz="2800" dirty="0" smtClean="0">
                <a:solidFill>
                  <a:srgbClr val="FFFFFF"/>
                </a:solidFill>
              </a:rPr>
              <a:t>Start Date:	1 Jun 2014</a:t>
            </a:r>
            <a:endParaRPr lang="en-US" alt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Plains Mathematics Fellows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>
              <a:spcAft>
                <a:spcPct val="250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lang="en-US" sz="3200" dirty="0" smtClean="0"/>
              <a:t>Focus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Partnership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TTU – Research University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dirty="0" err="1" smtClean="0"/>
              <a:t>Mesalands</a:t>
            </a:r>
            <a:r>
              <a:rPr lang="en-US" sz="2600" dirty="0" smtClean="0"/>
              <a:t> Community College (NM)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Midland College (TX)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Odessa College (TX)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Plains Mathematics Fellows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>
              <a:spcAft>
                <a:spcPct val="250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lang="en-US" sz="3200" dirty="0" smtClean="0"/>
              <a:t>Focus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Academically talented students </a:t>
            </a:r>
            <a:r>
              <a:rPr lang="en-US" sz="2800" dirty="0"/>
              <a:t>from underrepresented, low-income </a:t>
            </a:r>
            <a:r>
              <a:rPr lang="en-US" sz="2800" dirty="0" smtClean="0"/>
              <a:t>families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Mentoring</a:t>
            </a:r>
          </a:p>
          <a:p>
            <a:pPr marL="1316037" lvl="3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600" dirty="0" smtClean="0"/>
              <a:t>Mentor Training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ctrTitle" idx="4294967295"/>
          </p:nvPr>
        </p:nvSpPr>
        <p:spPr>
          <a:xfrm>
            <a:off x="614363" y="-42862"/>
            <a:ext cx="7513637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endParaRPr lang="en-US" altLang="en-US" dirty="0"/>
          </a:p>
        </p:txBody>
      </p:sp>
      <p:sp>
        <p:nvSpPr>
          <p:cNvPr id="4099" name="Subtitle 4098"/>
          <p:cNvSpPr>
            <a:spLocks noGrp="1"/>
          </p:cNvSpPr>
          <p:nvPr>
            <p:ph type="subTitle" idx="4294967295"/>
          </p:nvPr>
        </p:nvSpPr>
        <p:spPr>
          <a:xfrm>
            <a:off x="566738" y="3076575"/>
            <a:ext cx="8040688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</a:rPr>
              <a:t>Prologue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Plains Mathematics Fellows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>
              <a:spcAft>
                <a:spcPct val="250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lang="en-US" sz="3200" dirty="0" smtClean="0"/>
              <a:t>Activities</a:t>
            </a:r>
          </a:p>
          <a:p>
            <a:pPr marL="800100" lvl="2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Introductory Freshman Seminars</a:t>
            </a:r>
          </a:p>
          <a:p>
            <a:pPr marL="800100" lvl="2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Sophomore Discovery Experiences</a:t>
            </a:r>
          </a:p>
          <a:p>
            <a:pPr marL="800100" lvl="2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Cohort Bridge</a:t>
            </a:r>
          </a:p>
          <a:p>
            <a:pPr marL="800100" lvl="2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Junior Research Experiences</a:t>
            </a:r>
          </a:p>
          <a:p>
            <a:pPr marL="800100" lvl="2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Senior Seminar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ctrTitle" idx="4294967295"/>
          </p:nvPr>
        </p:nvSpPr>
        <p:spPr>
          <a:xfrm>
            <a:off x="614363" y="-42862"/>
            <a:ext cx="7513637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endParaRPr lang="en-US" altLang="en-US" dirty="0"/>
          </a:p>
        </p:txBody>
      </p:sp>
      <p:sp>
        <p:nvSpPr>
          <p:cNvPr id="12291" name="Subtitle 12290"/>
          <p:cNvSpPr>
            <a:spLocks noGrp="1"/>
          </p:cNvSpPr>
          <p:nvPr>
            <p:ph type="subTitle" idx="4294967295"/>
          </p:nvPr>
        </p:nvSpPr>
        <p:spPr>
          <a:xfrm>
            <a:off x="566738" y="3076575"/>
            <a:ext cx="8040688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</a:rPr>
              <a:t>NSF Response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 smtClean="0"/>
              <a:t>NSF Response</a:t>
            </a:r>
            <a:endParaRPr lang="en-US" altLang="en-US" dirty="0"/>
          </a:p>
        </p:txBody>
      </p:sp>
      <p:sp>
        <p:nvSpPr>
          <p:cNvPr id="13315" name="Text Placeholder 13314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 smtClean="0"/>
              <a:t>3 Jan 2014</a:t>
            </a:r>
          </a:p>
          <a:p>
            <a:pPr lvl="0"/>
            <a:r>
              <a:rPr lang="en-US" sz="2800" dirty="0" smtClean="0"/>
              <a:t>	</a:t>
            </a:r>
            <a:r>
              <a:rPr lang="en-US" sz="2800" i="1" dirty="0" smtClean="0"/>
              <a:t>Dear </a:t>
            </a:r>
            <a:r>
              <a:rPr lang="en-US" sz="2800" i="1" dirty="0"/>
              <a:t>Kent</a:t>
            </a:r>
            <a:r>
              <a:rPr lang="en-US" sz="2800" i="1" dirty="0" smtClean="0"/>
              <a:t>,</a:t>
            </a:r>
            <a:r>
              <a:rPr lang="en-US" sz="2800" i="1" dirty="0"/>
              <a:t> </a:t>
            </a:r>
          </a:p>
          <a:p>
            <a:r>
              <a:rPr lang="en-US" sz="2800" i="1" dirty="0" smtClean="0"/>
              <a:t>	We </a:t>
            </a:r>
            <a:r>
              <a:rPr lang="en-US" sz="2800" i="1" dirty="0"/>
              <a:t>have completed our deliberations regarding the S-STEM Program proposals.  I am pleased to let you know </a:t>
            </a:r>
            <a:r>
              <a:rPr lang="en-US" sz="2800" i="1" dirty="0" smtClean="0"/>
              <a:t>. . . .</a:t>
            </a:r>
            <a:endParaRPr lang="en-US" alt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 smtClean="0"/>
              <a:t>NSF Response</a:t>
            </a:r>
            <a:endParaRPr lang="en-US" altLang="en-US" dirty="0"/>
          </a:p>
        </p:txBody>
      </p:sp>
      <p:sp>
        <p:nvSpPr>
          <p:cNvPr id="13315" name="Text Placeholder 13314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 smtClean="0"/>
              <a:t>3 Jan 2014</a:t>
            </a:r>
          </a:p>
          <a:p>
            <a:pPr lvl="0"/>
            <a:r>
              <a:rPr lang="en-US" sz="2800" dirty="0" smtClean="0"/>
              <a:t>	</a:t>
            </a:r>
            <a:r>
              <a:rPr lang="en-US" sz="2800" i="1" dirty="0" smtClean="0"/>
              <a:t>Dear </a:t>
            </a:r>
            <a:r>
              <a:rPr lang="en-US" sz="2800" i="1" dirty="0"/>
              <a:t>Kent</a:t>
            </a:r>
            <a:r>
              <a:rPr lang="en-US" sz="2800" i="1" dirty="0" smtClean="0"/>
              <a:t>,</a:t>
            </a:r>
            <a:r>
              <a:rPr lang="en-US" sz="2800" i="1" dirty="0"/>
              <a:t> </a:t>
            </a:r>
          </a:p>
          <a:p>
            <a:r>
              <a:rPr lang="en-US" sz="2800" i="1" dirty="0" smtClean="0"/>
              <a:t>	We </a:t>
            </a:r>
            <a:r>
              <a:rPr lang="en-US" sz="2800" i="1" dirty="0"/>
              <a:t>have completed our deliberations regarding the S-STEM Program proposals.  I am pleased to let you know </a:t>
            </a:r>
            <a:r>
              <a:rPr lang="en-US" sz="2800" i="1" dirty="0" smtClean="0"/>
              <a:t>. . . . </a:t>
            </a:r>
            <a:r>
              <a:rPr lang="en-US" sz="2800" i="1" dirty="0" smtClean="0">
                <a:solidFill>
                  <a:srgbClr val="FF0000"/>
                </a:solidFill>
              </a:rPr>
              <a:t>Before </a:t>
            </a:r>
            <a:r>
              <a:rPr lang="en-US" sz="2800" i="1" dirty="0">
                <a:solidFill>
                  <a:srgbClr val="FF0000"/>
                </a:solidFill>
              </a:rPr>
              <a:t>I can proceed any further in these deliberations, I need you to respond to several concerns raised by the review panelists.</a:t>
            </a:r>
            <a:r>
              <a:rPr lang="en-US" sz="2800" dirty="0"/>
              <a:t> 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74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NSF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lvl="1" indent="0">
              <a:buNone/>
            </a:pPr>
            <a:r>
              <a:rPr lang="en-US" dirty="0" smtClean="0"/>
              <a:t>1. Timeline</a:t>
            </a:r>
            <a:r>
              <a:rPr lang="en-US" dirty="0"/>
              <a:t>: Detailed </a:t>
            </a:r>
            <a:r>
              <a:rPr lang="en-US" dirty="0" smtClean="0"/>
              <a:t>Outline</a:t>
            </a:r>
          </a:p>
          <a:p>
            <a:pPr marL="114300" lvl="1" indent="0">
              <a:buNone/>
            </a:pPr>
            <a:r>
              <a:rPr lang="en-US" dirty="0" smtClean="0"/>
              <a:t>2. Management </a:t>
            </a:r>
            <a:r>
              <a:rPr lang="en-US" dirty="0"/>
              <a:t>Plan: Detailed </a:t>
            </a:r>
            <a:r>
              <a:rPr lang="en-US" dirty="0" smtClean="0"/>
              <a:t>Outline</a:t>
            </a:r>
          </a:p>
          <a:p>
            <a:pPr marL="114300" lvl="1" indent="0">
              <a:buNone/>
            </a:pPr>
            <a:r>
              <a:rPr lang="en-US" dirty="0" smtClean="0"/>
              <a:t>3. Dissemination </a:t>
            </a:r>
            <a:r>
              <a:rPr lang="en-US" dirty="0"/>
              <a:t>Plan of </a:t>
            </a:r>
            <a:r>
              <a:rPr lang="en-US" dirty="0" smtClean="0"/>
              <a:t>Results</a:t>
            </a:r>
          </a:p>
          <a:p>
            <a:pPr marL="114300" lvl="1" indent="0">
              <a:buNone/>
            </a:pPr>
            <a:r>
              <a:rPr lang="en-US" dirty="0" smtClean="0"/>
              <a:t>4. Connections </a:t>
            </a:r>
            <a:r>
              <a:rPr lang="en-US" dirty="0"/>
              <a:t>with Local </a:t>
            </a:r>
            <a:r>
              <a:rPr lang="en-US" dirty="0" smtClean="0"/>
              <a:t>Employers</a:t>
            </a:r>
          </a:p>
          <a:p>
            <a:pPr marL="114300" lvl="1" indent="0">
              <a:buNone/>
            </a:pPr>
            <a:r>
              <a:rPr lang="en-US" dirty="0" smtClean="0"/>
              <a:t>5. Impact </a:t>
            </a:r>
            <a:r>
              <a:rPr lang="en-US" dirty="0"/>
              <a:t>of Previous </a:t>
            </a:r>
            <a:r>
              <a:rPr lang="en-US" dirty="0" smtClean="0"/>
              <a:t>Projects</a:t>
            </a:r>
          </a:p>
          <a:p>
            <a:pPr marL="114300" lvl="1" indent="0">
              <a:buNone/>
            </a:pPr>
            <a:r>
              <a:rPr lang="en-US" dirty="0" smtClean="0"/>
              <a:t>6. Additional </a:t>
            </a:r>
            <a:r>
              <a:rPr lang="en-US" dirty="0"/>
              <a:t>Cohort Activities During Junior </a:t>
            </a:r>
            <a:r>
              <a:rPr lang="en-US" dirty="0" smtClean="0"/>
              <a:t>Year</a:t>
            </a:r>
          </a:p>
          <a:p>
            <a:pPr marL="114300" lvl="1" indent="0">
              <a:buNone/>
            </a:pPr>
            <a:r>
              <a:rPr lang="en-US" dirty="0" smtClean="0"/>
              <a:t>7. Recruitment</a:t>
            </a:r>
          </a:p>
          <a:p>
            <a:pPr marL="114300" lvl="1" indent="0">
              <a:buNone/>
            </a:pPr>
            <a:r>
              <a:rPr lang="en-US" dirty="0" smtClean="0"/>
              <a:t>8. Data </a:t>
            </a:r>
            <a:r>
              <a:rPr lang="en-US" dirty="0"/>
              <a:t>Management - Data </a:t>
            </a:r>
            <a:r>
              <a:rPr lang="en-US" dirty="0" smtClean="0"/>
              <a:t>Integrity/Privacy</a:t>
            </a:r>
          </a:p>
          <a:p>
            <a:pPr marL="114300" lvl="1" indent="0">
              <a:buNone/>
            </a:pPr>
            <a:r>
              <a:rPr lang="en-US" dirty="0" smtClean="0"/>
              <a:t>9. Mentoring Study</a:t>
            </a:r>
          </a:p>
          <a:p>
            <a:pPr marL="114300" lvl="1" indent="0">
              <a:buNone/>
            </a:pP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10. Elaboration </a:t>
            </a:r>
            <a:r>
              <a:rPr lang="en-US" sz="2400" dirty="0"/>
              <a:t>on How Gathered Data Will Influence the Direction of the </a:t>
            </a:r>
            <a:r>
              <a:rPr lang="en-US" sz="2400" dirty="0" smtClean="0"/>
              <a:t>Project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11. Scope </a:t>
            </a:r>
            <a:r>
              <a:rPr lang="en-US" sz="2400" dirty="0"/>
              <a:t>of Professional Development </a:t>
            </a:r>
            <a:r>
              <a:rPr lang="en-US" sz="2400" dirty="0" smtClean="0"/>
              <a:t>Seminar</a:t>
            </a:r>
          </a:p>
          <a:p>
            <a:r>
              <a:rPr lang="en-US" sz="2400" dirty="0" smtClean="0"/>
              <a:t>12. Credit </a:t>
            </a:r>
            <a:r>
              <a:rPr lang="en-US" sz="2400" dirty="0"/>
              <a:t>for Research (and Other) </a:t>
            </a:r>
            <a:r>
              <a:rPr lang="en-US" sz="2400" dirty="0" smtClean="0"/>
              <a:t>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1. Timeline: Detailed Outline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--------------------------- AY 2013-14 -------------------------------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Spring 2014: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Advertising </a:t>
            </a:r>
            <a:r>
              <a:rPr lang="en-US" sz="2400" dirty="0"/>
              <a:t>and Recruitment: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• </a:t>
            </a:r>
            <a:r>
              <a:rPr lang="en-US" sz="2400" dirty="0"/>
              <a:t>Construct SPMF webpages at TTU, MC, OC and MCC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• </a:t>
            </a:r>
            <a:r>
              <a:rPr lang="en-US" sz="2400" dirty="0"/>
              <a:t>Contact ESC 17 &amp; ESC 18 Centers &amp; STEM teachers in ESC </a:t>
            </a:r>
            <a:r>
              <a:rPr lang="en-US" sz="2400" dirty="0"/>
              <a:t> </a:t>
            </a:r>
            <a:r>
              <a:rPr lang="en-US" sz="2400" dirty="0" smtClean="0"/>
              <a:t>  17 </a:t>
            </a:r>
            <a:r>
              <a:rPr lang="en-US" sz="2400" dirty="0"/>
              <a:t>&amp; </a:t>
            </a:r>
            <a:r>
              <a:rPr lang="en-US" sz="2400" dirty="0" smtClean="0"/>
              <a:t>ESC 18 </a:t>
            </a:r>
            <a:r>
              <a:rPr lang="en-US" sz="2400" dirty="0"/>
              <a:t>districts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• </a:t>
            </a:r>
            <a:r>
              <a:rPr lang="en-US" sz="2400" dirty="0"/>
              <a:t>Contact outreach program participants, including: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	o </a:t>
            </a:r>
            <a:r>
              <a:rPr lang="en-US" sz="2400" dirty="0"/>
              <a:t>TTU </a:t>
            </a:r>
            <a:r>
              <a:rPr lang="en-US" sz="2400" dirty="0" err="1"/>
              <a:t>TexPREP</a:t>
            </a:r>
            <a:r>
              <a:rPr lang="en-US" sz="2400" dirty="0"/>
              <a:t> program students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		o </a:t>
            </a:r>
            <a:r>
              <a:rPr lang="en-US" sz="2400" dirty="0"/>
              <a:t>TTU Emmy </a:t>
            </a:r>
            <a:r>
              <a:rPr lang="en-US" sz="2400" dirty="0" err="1"/>
              <a:t>Noether</a:t>
            </a:r>
            <a:r>
              <a:rPr lang="en-US" sz="2400" dirty="0"/>
              <a:t> High School Day (ENHSD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1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2.	Management Plan: Detailed Outline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00116"/>
              </p:ext>
            </p:extLst>
          </p:nvPr>
        </p:nvGraphicFramePr>
        <p:xfrm>
          <a:off x="1115616" y="2780928"/>
          <a:ext cx="7128792" cy="3152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3240360"/>
              </a:tblGrid>
              <a:tr h="514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Faculty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2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Webpage Construction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Pearce,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Cohlmia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Wade,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Kaatz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10000"/>
                        <a:lumOff val="90000"/>
                      </a:schemeClr>
                    </a:solidFill>
                  </a:tcPr>
                </a:tc>
              </a:tr>
              <a:tr h="442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 ESC Regions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Dwyer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10000"/>
                        <a:lumOff val="90000"/>
                      </a:schemeClr>
                    </a:solidFill>
                  </a:tcPr>
                </a:tc>
              </a:tr>
              <a:tr h="442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 Outreach Program Participants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Dwyer, Williams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10000"/>
                        <a:lumOff val="90000"/>
                      </a:schemeClr>
                    </a:solidFill>
                  </a:tcPr>
                </a:tc>
              </a:tr>
              <a:tr h="442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Receive/Process Applications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Williams,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Cohlmia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Wade,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Kaatz</a:t>
                      </a:r>
                      <a:endParaRPr lang="en-US" sz="2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4.	Connections with Local Employers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	We </a:t>
            </a:r>
            <a:r>
              <a:rPr lang="en-US" sz="2400" dirty="0"/>
              <a:t>have placed students in internships with employers such as Lewis and Lewis (Richardson, TX) and recent graduates with companies such as </a:t>
            </a:r>
            <a:r>
              <a:rPr lang="en-US" sz="2400" dirty="0" err="1"/>
              <a:t>nQativ</a:t>
            </a:r>
            <a:r>
              <a:rPr lang="en-US" sz="2400" dirty="0"/>
              <a:t> (Lubbock, TX), Raytheon (Dallas, TX), Pursuant (Dallas, TX), Allegiant Wealth Management-MassMutual (Dallas, TX), </a:t>
            </a:r>
            <a:r>
              <a:rPr lang="en-US" sz="2400" dirty="0" err="1"/>
              <a:t>Qualtrics</a:t>
            </a:r>
            <a:r>
              <a:rPr lang="en-US" sz="2400" dirty="0"/>
              <a:t> (Provo, UT).  One component of the proposal was to establish an advisory board with members of the board from regional companies where we have placed interns and/or graduates.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4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ctrTitle" idx="4294967295"/>
          </p:nvPr>
        </p:nvSpPr>
        <p:spPr>
          <a:xfrm>
            <a:off x="614363" y="-42862"/>
            <a:ext cx="7513637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endParaRPr lang="en-US" altLang="en-US" dirty="0"/>
          </a:p>
        </p:txBody>
      </p:sp>
      <p:sp>
        <p:nvSpPr>
          <p:cNvPr id="12291" name="Subtitle 12290"/>
          <p:cNvSpPr>
            <a:spLocks noGrp="1"/>
          </p:cNvSpPr>
          <p:nvPr>
            <p:ph type="subTitle" idx="4294967295"/>
          </p:nvPr>
        </p:nvSpPr>
        <p:spPr>
          <a:xfrm>
            <a:off x="566738" y="3076575"/>
            <a:ext cx="8040688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</a:rPr>
              <a:t>Current Status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 smtClean="0"/>
              <a:t>Prologue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South Plains Math Scholars Program [</a:t>
            </a:r>
            <a:r>
              <a:rPr lang="en-US" altLang="en-US" sz="2800" dirty="0" smtClean="0"/>
              <a:t>2007-2012</a:t>
            </a:r>
            <a:r>
              <a:rPr lang="en-US" altLang="en-US" dirty="0" smtClean="0"/>
              <a:t>]</a:t>
            </a:r>
            <a:endParaRPr lang="en-US" altLang="en-US" dirty="0"/>
          </a:p>
          <a:p>
            <a:pPr lvl="1"/>
            <a:r>
              <a:rPr lang="en-US" altLang="en-US" dirty="0"/>
              <a:t>NSF – Scholarships in Science, Technology, Engineering, and Mathematics (S-STEM)</a:t>
            </a:r>
          </a:p>
          <a:p>
            <a:pPr lvl="1"/>
            <a:r>
              <a:rPr lang="en-US" altLang="en-US" dirty="0"/>
              <a:t>Scholarship program for students from low-income households</a:t>
            </a:r>
          </a:p>
          <a:p>
            <a:pPr lvl="1"/>
            <a:r>
              <a:rPr lang="en-US" altLang="en-US" dirty="0"/>
              <a:t>Math Department faculty assigned to protégés by PI team</a:t>
            </a:r>
          </a:p>
          <a:p>
            <a:pPr lvl="1"/>
            <a:r>
              <a:rPr lang="en-US" altLang="en-US" dirty="0"/>
              <a:t>Mentoring program revised on protégé feedback 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 smtClean="0"/>
              <a:t>Recruitment 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“University” vs “Community College”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Finding students with financial need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Transfer students</a:t>
            </a:r>
          </a:p>
          <a:p>
            <a:pPr marL="800100" lvl="2" indent="-457200">
              <a:spcAft>
                <a:spcPct val="250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361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828925" y="2597150"/>
            <a:ext cx="3495675" cy="1304925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ctrTitle" idx="4294967295"/>
          </p:nvPr>
        </p:nvSpPr>
        <p:spPr>
          <a:xfrm>
            <a:off x="614363" y="-42862"/>
            <a:ext cx="7513637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pPr>
              <a:lnSpc>
                <a:spcPct val="120000"/>
              </a:lnSpc>
              <a:spcAft>
                <a:spcPct val="20000"/>
              </a:spcAft>
            </a:pPr>
            <a:endParaRPr lang="en-US" altLang="en-US" dirty="0"/>
          </a:p>
        </p:txBody>
      </p:sp>
      <p:sp>
        <p:nvSpPr>
          <p:cNvPr id="4099" name="Subtitle 4098"/>
          <p:cNvSpPr>
            <a:spLocks noGrp="1"/>
          </p:cNvSpPr>
          <p:nvPr>
            <p:ph type="subTitle" idx="4294967295"/>
          </p:nvPr>
        </p:nvSpPr>
        <p:spPr>
          <a:xfrm>
            <a:off x="566738" y="3076575"/>
            <a:ext cx="8040688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defRPr/>
            </a:lvl1pPr>
            <a:lvl2pPr marL="114300" algn="ctr">
              <a:buNone/>
              <a:defRPr/>
            </a:lvl2pPr>
            <a:lvl3pPr marL="514350" algn="ctr">
              <a:buNone/>
              <a:defRPr/>
            </a:lvl3pPr>
            <a:lvl4pPr marL="1030287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</a:rPr>
              <a:t>Preparation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5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 smtClean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</a:t>
            </a:r>
            <a:endParaRPr lang="en-US" sz="3200" dirty="0"/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9635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662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r>
              <a:rPr lang="en-US" sz="3200" dirty="0" smtClean="0"/>
              <a:t>Jun 2012</a:t>
            </a: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in West Texas </a:t>
            </a:r>
            <a:endParaRPr lang="en-US" sz="2800" dirty="0" smtClean="0"/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6321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r>
              <a:rPr lang="en-US" sz="3200" dirty="0" smtClean="0"/>
              <a:t>Jun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in West Texas </a:t>
            </a:r>
            <a:endParaRPr lang="en-US" sz="2800" dirty="0" smtClean="0"/>
          </a:p>
          <a:p>
            <a:pPr marL="51435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163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614363" y="-25400"/>
            <a:ext cx="7515225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Preparation</a:t>
            </a:r>
            <a:endParaRPr lang="en-US" alt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569913" y="2130425"/>
            <a:ext cx="8229599" cy="4525963"/>
          </a:xfrm>
          <a:ln/>
        </p:spPr>
        <p:txBody>
          <a:bodyPr wrap="square" lIns="91440" tIns="45720" rIns="91440" bIns="45720" anchor="t" anchorCtr="0"/>
          <a:lstStyle/>
          <a:p>
            <a:pPr lvl="1"/>
            <a:r>
              <a:rPr lang="en-US" sz="3200" dirty="0" smtClean="0"/>
              <a:t>Jun 2011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  <a:endParaRPr lang="en-US" sz="3200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at Texas Tech </a:t>
            </a:r>
            <a:endParaRPr lang="en-US" sz="2800" dirty="0" smtClean="0"/>
          </a:p>
          <a:p>
            <a:pPr lvl="1"/>
            <a:r>
              <a:rPr lang="en-US" sz="3200" dirty="0" smtClean="0"/>
              <a:t>Jun 2012 </a:t>
            </a:r>
            <a:r>
              <a:rPr lang="en-US" sz="3200" dirty="0" smtClean="0">
                <a:solidFill>
                  <a:srgbClr val="FF0000"/>
                </a:solidFill>
              </a:rPr>
              <a:t>(Declined)</a:t>
            </a:r>
          </a:p>
          <a:p>
            <a:pPr lvl="2"/>
            <a:r>
              <a:rPr lang="en-US" sz="2800" dirty="0" smtClean="0"/>
              <a:t>MCTP</a:t>
            </a:r>
            <a:r>
              <a:rPr lang="en-US" sz="2800" dirty="0"/>
              <a:t>: Mathematics Mentoring in West Texas </a:t>
            </a:r>
            <a:endParaRPr lang="en-US" sz="2800" dirty="0" smtClean="0"/>
          </a:p>
          <a:p>
            <a:pPr lvl="1"/>
            <a:r>
              <a:rPr lang="en-US" sz="3200" dirty="0" smtClean="0"/>
              <a:t>Aug 2012</a:t>
            </a:r>
          </a:p>
          <a:p>
            <a:pPr lvl="2"/>
            <a:r>
              <a:rPr lang="en-US" sz="2800" dirty="0"/>
              <a:t>S-STEM: West Texas Mathematics Scholarship Program</a:t>
            </a:r>
            <a:endParaRPr lang="en-US" sz="2800" dirty="0" smtClean="0"/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841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646464"/>
      </a:dk2>
      <a:lt2>
        <a:srgbClr val="000000"/>
      </a:lt2>
      <a:accent1>
        <a:srgbClr val="B50C00"/>
      </a:accent1>
      <a:accent2>
        <a:srgbClr val="05214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BD8C00"/>
      </a:hlink>
      <a:folHlink>
        <a:srgbClr val="3F4A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646464"/>
      </a:dk2>
      <a:lt2>
        <a:srgbClr val="000000"/>
      </a:lt2>
      <a:accent1>
        <a:srgbClr val="B50C00"/>
      </a:accent1>
      <a:accent2>
        <a:srgbClr val="052147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BD8C00"/>
      </a:hlink>
      <a:folHlink>
        <a:srgbClr val="3F4A1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617</Words>
  <Application>Microsoft Office PowerPoint</Application>
  <PresentationFormat>On-screen Show (4:3)</PresentationFormat>
  <Paragraphs>169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MS PGothic</vt:lpstr>
      <vt:lpstr>Arial</vt:lpstr>
      <vt:lpstr>Calibri</vt:lpstr>
      <vt:lpstr>Times New Roman</vt:lpstr>
      <vt:lpstr>Wingdings</vt:lpstr>
      <vt:lpstr/>
      <vt:lpstr/>
      <vt:lpstr>South Plains Mathematics Fellow Program: A partnership to attract new STEM students as mathematics majors </vt:lpstr>
      <vt:lpstr>PowerPoint Presentation</vt:lpstr>
      <vt:lpstr>Prologue</vt:lpstr>
      <vt:lpstr>PowerPoint Presentation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PowerPoint Presentation</vt:lpstr>
      <vt:lpstr>South Plains Mathematics Fellows</vt:lpstr>
      <vt:lpstr>South Plains Mathematics Fellows</vt:lpstr>
      <vt:lpstr>South Plains Mathematics Fellows</vt:lpstr>
      <vt:lpstr>PowerPoint Presentation</vt:lpstr>
      <vt:lpstr>NSF Response</vt:lpstr>
      <vt:lpstr>NSF Response</vt:lpstr>
      <vt:lpstr>NSF Response</vt:lpstr>
      <vt:lpstr>NSF Response</vt:lpstr>
      <vt:lpstr>NSF Response</vt:lpstr>
      <vt:lpstr>NSF Response</vt:lpstr>
      <vt:lpstr>NSF Response</vt:lpstr>
      <vt:lpstr>PowerPoint Presentation</vt:lpstr>
      <vt:lpstr>Current Status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Paradigms for Underrepresented Groups in STEM Scholarship Programs</dc:title>
  <dc:creator>Pearce, Kent</dc:creator>
  <cp:lastModifiedBy>Pearce, Kent</cp:lastModifiedBy>
  <cp:revision>40</cp:revision>
  <dcterms:modified xsi:type="dcterms:W3CDTF">2015-01-06T21:30:35Z</dcterms:modified>
</cp:coreProperties>
</file>