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9EC1-CA56-4229-813A-E03040A944AE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A055-C9D7-4105-9AD3-763A5053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1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9.png"/><Relationship Id="rId4" Type="http://schemas.openxmlformats.org/officeDocument/2006/relationships/image" Target="../media/image42.wmf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vfPAsxRpc?feature=oembed" TargetMode="Externa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8.gif"/><Relationship Id="rId4" Type="http://schemas.openxmlformats.org/officeDocument/2006/relationships/image" Target="../media/image29.png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801C-A3E7-447B-A002-49DC49070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5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Discrete Time Markov Chains with Random Transition Times –Fractional Markov Chains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BF531-CDCE-4DF1-B6CC-4DA7B13DE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Entanglement of probabilities,  Spectral gaps, Predictable and Unpredictable Information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041D-9304-442F-8164-9DC35CEF18FD}"/>
              </a:ext>
            </a:extLst>
          </p:cNvPr>
          <p:cNvSpPr txBox="1"/>
          <p:nvPr/>
        </p:nvSpPr>
        <p:spPr>
          <a:xfrm>
            <a:off x="3291840" y="5257800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Dimitri.Volchenkov@ttu.edu</a:t>
            </a:r>
          </a:p>
        </p:txBody>
      </p:sp>
    </p:spTree>
    <p:extLst>
      <p:ext uri="{BB962C8B-B14F-4D97-AF65-F5344CB8AC3E}">
        <p14:creationId xmlns:p14="http://schemas.microsoft.com/office/powerpoint/2010/main" val="188168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CE2E04-446C-4B8A-BF0B-7E17B95F5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90" y="1690688"/>
            <a:ext cx="3496029" cy="1446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C92BE-8C84-47A0-B4E6-B4DB3B3C9677}"/>
              </a:ext>
            </a:extLst>
          </p:cNvPr>
          <p:cNvGrpSpPr/>
          <p:nvPr/>
        </p:nvGrpSpPr>
        <p:grpSpPr>
          <a:xfrm>
            <a:off x="5149821" y="1347788"/>
            <a:ext cx="6263124" cy="5071099"/>
            <a:chOff x="5090676" y="1690688"/>
            <a:chExt cx="6263124" cy="50710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D07C8E-1411-4D79-9ADD-EFD4B78F97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0676" y="1690688"/>
              <a:ext cx="6263124" cy="5071099"/>
              <a:chOff x="-1653" y="69959"/>
              <a:chExt cx="8383653" cy="6788041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8B3E2AA9-1AB0-4F4C-A1D4-CC5D28E330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69959"/>
                <a:ext cx="7467600" cy="6788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F9320-080E-47F9-9614-FA5ACE3DE813}"/>
                  </a:ext>
                </a:extLst>
              </p:cNvPr>
              <p:cNvSpPr txBox="1"/>
              <p:nvPr/>
            </p:nvSpPr>
            <p:spPr>
              <a:xfrm rot="16200000">
                <a:off x="-1629572" y="2516862"/>
                <a:ext cx="4038601" cy="782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Entropy (bit)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A730FBC-4345-481B-8134-F43EC9DE7440}"/>
                  </a:ext>
                </a:extLst>
              </p:cNvPr>
              <p:cNvCxnSpPr/>
              <p:nvPr/>
            </p:nvCxnSpPr>
            <p:spPr>
              <a:xfrm flipV="1">
                <a:off x="4800600" y="304800"/>
                <a:ext cx="0" cy="5715000"/>
              </a:xfrm>
              <a:prstGeom prst="line">
                <a:avLst/>
              </a:prstGeom>
              <a:noFill/>
              <a:ln w="3175" cap="flat" cmpd="sng" algn="ctr">
                <a:solidFill>
                  <a:srgbClr val="465562"/>
                </a:solidFill>
                <a:prstDash val="sysDot"/>
                <a:miter lim="800000"/>
              </a:ln>
              <a:effectLst/>
            </p:spPr>
          </p:cxnSp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F0E17208-4D89-4031-9EAB-F91DE0FBD9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111743"/>
                </p:ext>
              </p:extLst>
            </p:nvPr>
          </p:nvGraphicFramePr>
          <p:xfrm>
            <a:off x="7364379" y="1996276"/>
            <a:ext cx="2627774" cy="612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88760" imgH="393480" progId="Equation.3">
                    <p:embed/>
                  </p:oleObj>
                </mc:Choice>
                <mc:Fallback>
                  <p:oleObj name="Equation" r:id="rId4" imgW="1688760" imgH="39348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4379" y="1996276"/>
                          <a:ext cx="2627774" cy="6124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01F7800F-C7D5-45DE-8C32-1D4F3DF512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586494"/>
                </p:ext>
              </p:extLst>
            </p:nvPr>
          </p:nvGraphicFramePr>
          <p:xfrm>
            <a:off x="6855507" y="3137321"/>
            <a:ext cx="3790576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84120" imgH="431640" progId="Equation.3">
                    <p:embed/>
                  </p:oleObj>
                </mc:Choice>
                <mc:Fallback>
                  <p:oleObj name="Equation" r:id="rId6" imgW="2184120" imgH="431640" progId="Equation.3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5507" y="3137321"/>
                          <a:ext cx="3790576" cy="749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183481-6354-498E-8925-A0C869C26787}"/>
              </a:ext>
            </a:extLst>
          </p:cNvPr>
          <p:cNvSpPr txBox="1"/>
          <p:nvPr/>
        </p:nvSpPr>
        <p:spPr>
          <a:xfrm>
            <a:off x="693330" y="3966983"/>
            <a:ext cx="3911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Tossing an unfair coin to choose between two alternative states reveals a single bit of information, for any value of </a:t>
            </a:r>
            <a:r>
              <a:rPr lang="en-US" sz="1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99E64C4-E8D2-457D-9364-83F00AD8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7" y="94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Tossing an unfair coin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9C2329-1B14-4080-B272-845F8410471A}"/>
                  </a:ext>
                </a:extLst>
              </p:cNvPr>
              <p:cNvSpPr txBox="1"/>
              <p:nvPr/>
            </p:nvSpPr>
            <p:spPr>
              <a:xfrm>
                <a:off x="8073797" y="636383"/>
                <a:ext cx="14722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9C2329-1B14-4080-B272-845F84104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797" y="636383"/>
                <a:ext cx="147228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37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3FE6-A787-40EB-8F27-E9698F40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7" y="94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Tossing an unfair coin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2ACC19-CE4E-4D16-9D2C-1D9AE3A31249}"/>
              </a:ext>
            </a:extLst>
          </p:cNvPr>
          <p:cNvGrpSpPr/>
          <p:nvPr/>
        </p:nvGrpSpPr>
        <p:grpSpPr>
          <a:xfrm>
            <a:off x="6288944" y="1861923"/>
            <a:ext cx="5580794" cy="4525963"/>
            <a:chOff x="5990065" y="1292850"/>
            <a:chExt cx="5580794" cy="4525963"/>
          </a:xfrm>
        </p:grpSpPr>
        <p:pic>
          <p:nvPicPr>
            <p:cNvPr id="4" name="Content Placeholder 6" descr="inf01.jpg">
              <a:extLst>
                <a:ext uri="{FF2B5EF4-FFF2-40B4-BE49-F238E27FC236}">
                  <a16:creationId xmlns:a16="http://schemas.microsoft.com/office/drawing/2014/main" id="{5860B151-7F8D-434C-BC97-B1392F3F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0065" y="1292850"/>
              <a:ext cx="5580794" cy="4525963"/>
            </a:xfrm>
            <a:prstGeom prst="rect">
              <a:avLst/>
            </a:prstGeom>
          </p:spPr>
        </p:pic>
        <p:graphicFrame>
          <p:nvGraphicFramePr>
            <p:cNvPr id="5" name="Object 2">
              <a:extLst>
                <a:ext uri="{FF2B5EF4-FFF2-40B4-BE49-F238E27FC236}">
                  <a16:creationId xmlns:a16="http://schemas.microsoft.com/office/drawing/2014/main" id="{EB6368F3-ED92-482E-B0A9-127348CB6F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090751"/>
                </p:ext>
              </p:extLst>
            </p:nvPr>
          </p:nvGraphicFramePr>
          <p:xfrm>
            <a:off x="7251111" y="4325828"/>
            <a:ext cx="4011202" cy="380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73040" imgH="215640" progId="Equation.3">
                    <p:embed/>
                  </p:oleObj>
                </mc:Choice>
                <mc:Fallback>
                  <p:oleObj name="Equation" r:id="rId3" imgW="2273040" imgH="215640" progId="Equation.3">
                    <p:embed/>
                    <p:pic>
                      <p:nvPicPr>
                        <p:cNvPr id="5529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111" y="4325828"/>
                          <a:ext cx="4011202" cy="380952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E8A565">
                                <a:lumMod val="0"/>
                                <a:lumOff val="100000"/>
                              </a:srgbClr>
                            </a:gs>
                            <a:gs pos="35000">
                              <a:srgbClr val="E8A565">
                                <a:lumMod val="0"/>
                                <a:lumOff val="100000"/>
                              </a:srgbClr>
                            </a:gs>
                            <a:gs pos="100000">
                              <a:srgbClr val="E8A565">
                                <a:lumMod val="100000"/>
                              </a:srgbClr>
                            </a:gs>
                          </a:gsLst>
                          <a:path path="circle">
                            <a:fillToRect l="50000" t="-80000" r="50000" b="180000"/>
                          </a:path>
                          <a:tileRect/>
                        </a:gra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E3CE63-1027-4375-AE8B-94D75BB403BC}"/>
                </a:ext>
              </a:extLst>
            </p:cNvPr>
            <p:cNvSpPr/>
            <p:nvPr/>
          </p:nvSpPr>
          <p:spPr>
            <a:xfrm>
              <a:off x="7770812" y="2739087"/>
              <a:ext cx="2971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 amount of information generated at each tossing, THE ENTROPY RATE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98BCCF-59D6-401F-801E-4D63FEECE557}"/>
              </a:ext>
            </a:extLst>
          </p:cNvPr>
          <p:cNvSpPr/>
          <p:nvPr/>
        </p:nvSpPr>
        <p:spPr>
          <a:xfrm>
            <a:off x="224568" y="4461936"/>
            <a:ext cx="5580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0:                     ...010101010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r" defTabSz="914400"/>
            <a:endParaRPr lang="en-US" sz="2800" b="1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914400"/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1:    ...000000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...,   ....11111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0B031-2F98-4D6A-B8B6-F92E1C9A9C44}"/>
              </a:ext>
            </a:extLst>
          </p:cNvPr>
          <p:cNvSpPr txBox="1"/>
          <p:nvPr/>
        </p:nvSpPr>
        <p:spPr>
          <a:xfrm>
            <a:off x="432682" y="2900057"/>
            <a:ext cx="5698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Rockwell" panose="02060603020205020403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excess entropy </a:t>
            </a:r>
            <a:r>
              <a:rPr lang="en-US" sz="2400" dirty="0">
                <a:solidFill>
                  <a:srgbClr val="FFC000"/>
                </a:solidFill>
                <a:latin typeface="Rockwell" panose="02060603020205020403" pitchFamily="18" charset="0"/>
                <a:cs typeface="Times New Roman" pitchFamily="18" charset="0"/>
              </a:rPr>
              <a:t>quantifies the component of information which is predictable from observing the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37345D-9057-49B4-9D5B-21DEEB4970A8}"/>
                  </a:ext>
                </a:extLst>
              </p:cNvPr>
              <p:cNvSpPr txBox="1"/>
              <p:nvPr/>
            </p:nvSpPr>
            <p:spPr>
              <a:xfrm>
                <a:off x="553733" y="2147172"/>
                <a:ext cx="5251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37345D-9057-49B4-9D5B-21DEEB497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33" y="2147172"/>
                <a:ext cx="5251629" cy="369332"/>
              </a:xfrm>
              <a:prstGeom prst="rect">
                <a:avLst/>
              </a:prstGeom>
              <a:blipFill>
                <a:blip r:embed="rId5"/>
                <a:stretch>
                  <a:fillRect l="-929" r="-151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A6AB29-256E-43D6-A779-86530B3EE179}"/>
              </a:ext>
            </a:extLst>
          </p:cNvPr>
          <p:cNvCxnSpPr>
            <a:stCxn id="14" idx="3"/>
          </p:cNvCxnSpPr>
          <p:nvPr/>
        </p:nvCxnSpPr>
        <p:spPr>
          <a:xfrm>
            <a:off x="5805362" y="2331838"/>
            <a:ext cx="2012218" cy="49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BD51A3-58A0-461E-A4EF-2DB2819EB3B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805362" y="2331838"/>
            <a:ext cx="5469793" cy="35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144174-2031-4266-9750-231DF32B0A97}"/>
                  </a:ext>
                </a:extLst>
              </p:cNvPr>
              <p:cNvSpPr txBox="1"/>
              <p:nvPr/>
            </p:nvSpPr>
            <p:spPr>
              <a:xfrm>
                <a:off x="7091148" y="3041519"/>
                <a:ext cx="13815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144174-2031-4266-9750-231DF32B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48" y="3041519"/>
                <a:ext cx="1381553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5E5A87-94F1-4876-8C1C-6EDF70820D65}"/>
                  </a:ext>
                </a:extLst>
              </p:cNvPr>
              <p:cNvSpPr txBox="1"/>
              <p:nvPr/>
            </p:nvSpPr>
            <p:spPr>
              <a:xfrm>
                <a:off x="10585879" y="3009080"/>
                <a:ext cx="13815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5E5A87-94F1-4876-8C1C-6EDF7082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879" y="3009080"/>
                <a:ext cx="1381553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63F9269-C35C-465C-9AF0-871BD8B5842D}"/>
              </a:ext>
            </a:extLst>
          </p:cNvPr>
          <p:cNvSpPr txBox="1"/>
          <p:nvPr/>
        </p:nvSpPr>
        <p:spPr>
          <a:xfrm>
            <a:off x="6988388" y="5846931"/>
            <a:ext cx="75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DADBD1AC-A8C8-465B-9D46-EFF8307C5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781924" y="265750"/>
            <a:ext cx="3496029" cy="1446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8580D-429F-482B-B355-7BF04A0E6514}"/>
                  </a:ext>
                </a:extLst>
              </p:cNvPr>
              <p:cNvSpPr txBox="1"/>
              <p:nvPr/>
            </p:nvSpPr>
            <p:spPr>
              <a:xfrm>
                <a:off x="432682" y="1330378"/>
                <a:ext cx="65314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8580D-429F-482B-B355-7BF04A0E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82" y="1330378"/>
                <a:ext cx="653142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55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9FE978-A22F-4990-8C82-1652A51B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7" y="94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Tossing an unfair coin</a:t>
            </a:r>
            <a:endParaRPr lang="en-US" dirty="0"/>
          </a:p>
        </p:txBody>
      </p:sp>
      <p:pic>
        <p:nvPicPr>
          <p:cNvPr id="10" name="Content Placeholder 9" descr="inf02.jpg">
            <a:extLst>
              <a:ext uri="{FF2B5EF4-FFF2-40B4-BE49-F238E27FC236}">
                <a16:creationId xmlns:a16="http://schemas.microsoft.com/office/drawing/2014/main" id="{95E6A434-E380-4A32-958B-2E4F5F8446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412" y="1600201"/>
            <a:ext cx="5486380" cy="4525963"/>
          </a:xfrm>
          <a:prstGeom prst="rect">
            <a:avLst/>
          </a:prstGeom>
        </p:spPr>
      </p:pic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E30FA308-D777-471A-82DD-A5EF5125D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24805"/>
              </p:ext>
            </p:extLst>
          </p:nvPr>
        </p:nvGraphicFramePr>
        <p:xfrm>
          <a:off x="4529868" y="5061451"/>
          <a:ext cx="1124959" cy="29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253800" progId="Equation.3">
                  <p:embed/>
                </p:oleObj>
              </mc:Choice>
              <mc:Fallback>
                <p:oleObj name="Equation" r:id="rId3" imgW="952200" imgH="253800" progId="Equation.3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868" y="5061451"/>
                        <a:ext cx="1124959" cy="299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8AB9B1D-1078-4823-8DDB-3801DD32ECA9}"/>
              </a:ext>
            </a:extLst>
          </p:cNvPr>
          <p:cNvSpPr/>
          <p:nvPr/>
        </p:nvSpPr>
        <p:spPr>
          <a:xfrm>
            <a:off x="285390" y="4528830"/>
            <a:ext cx="3010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Rockwell" panose="02060603020205020403" pitchFamily="18" charset="0"/>
                <a:cs typeface="Times New Roman" pitchFamily="18" charset="0"/>
              </a:rPr>
              <a:t>The influence of the present symbol on the forthcoming state of the chain</a:t>
            </a:r>
          </a:p>
        </p:txBody>
      </p: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4C321F42-79E5-4155-9719-155AADDB6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50240"/>
              </p:ext>
            </p:extLst>
          </p:nvPr>
        </p:nvGraphicFramePr>
        <p:xfrm>
          <a:off x="7581237" y="5076981"/>
          <a:ext cx="1124959" cy="29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253800" progId="Equation.3">
                  <p:embed/>
                </p:oleObj>
              </mc:Choice>
              <mc:Fallback>
                <p:oleObj name="Equation" r:id="rId5" imgW="952200" imgH="253800" progId="Equation.3">
                  <p:embed/>
                  <p:pic>
                    <p:nvPicPr>
                      <p:cNvPr id="56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237" y="5076981"/>
                        <a:ext cx="1124959" cy="299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BBD9F-EDCF-41E9-9947-4C86C8F8B0F9}"/>
              </a:ext>
            </a:extLst>
          </p:cNvPr>
          <p:cNvCxnSpPr>
            <a:cxnSpLocks/>
          </p:cNvCxnSpPr>
          <p:nvPr/>
        </p:nvCxnSpPr>
        <p:spPr>
          <a:xfrm flipV="1">
            <a:off x="3117805" y="5455227"/>
            <a:ext cx="1873295" cy="858511"/>
          </a:xfrm>
          <a:prstGeom prst="straightConnector1">
            <a:avLst/>
          </a:prstGeom>
          <a:ln w="476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6F1F1F-B32C-4E43-845E-0E26D88005F2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8068055" y="5455227"/>
            <a:ext cx="1155344" cy="552731"/>
          </a:xfrm>
          <a:prstGeom prst="straightConnector1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4E445-2B36-4745-9DAC-871ADBA425C1}"/>
              </a:ext>
            </a:extLst>
          </p:cNvPr>
          <p:cNvSpPr/>
          <p:nvPr/>
        </p:nvSpPr>
        <p:spPr>
          <a:xfrm>
            <a:off x="4949404" y="2733489"/>
            <a:ext cx="3291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Information component existing only in the present moment, being neither a consequence of the past, nor of consequence for the future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2FED368-C86D-4249-9C34-C8F212A8D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2412" y="4343400"/>
          <a:ext cx="2628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52480" imgH="253800" progId="Equation.3">
                  <p:embed/>
                </p:oleObj>
              </mc:Choice>
              <mc:Fallback>
                <p:oleObj name="Equation" r:id="rId7" imgW="1752480" imgH="2538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343400"/>
                        <a:ext cx="2628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2ECBFD6-41E8-4C3F-A296-20638523C591}"/>
              </a:ext>
            </a:extLst>
          </p:cNvPr>
          <p:cNvSpPr txBox="1"/>
          <p:nvPr/>
        </p:nvSpPr>
        <p:spPr>
          <a:xfrm>
            <a:off x="5849641" y="476531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Unpredictable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D02F4B-2431-4F8D-83CA-131DA0C4FD53}"/>
                  </a:ext>
                </a:extLst>
              </p:cNvPr>
              <p:cNvSpPr txBox="1"/>
              <p:nvPr/>
            </p:nvSpPr>
            <p:spPr>
              <a:xfrm>
                <a:off x="6396381" y="2179765"/>
                <a:ext cx="475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en-US" sz="3600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D02F4B-2431-4F8D-83CA-131DA0C4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81" y="2179765"/>
                <a:ext cx="47540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36F488BD-E563-48FA-A3EC-A575E2892657}"/>
              </a:ext>
            </a:extLst>
          </p:cNvPr>
          <p:cNvSpPr/>
          <p:nvPr/>
        </p:nvSpPr>
        <p:spPr>
          <a:xfrm>
            <a:off x="963602" y="5804452"/>
            <a:ext cx="2700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...01010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the past symbol 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B4099A-4629-4F1A-93E3-C38DB5E460CA}"/>
              </a:ext>
            </a:extLst>
          </p:cNvPr>
          <p:cNvSpPr/>
          <p:nvPr/>
        </p:nvSpPr>
        <p:spPr>
          <a:xfrm>
            <a:off x="9134245" y="2768564"/>
            <a:ext cx="2974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Rockwell" panose="02060603020205020403" pitchFamily="18" charset="0"/>
                <a:cs typeface="Times New Roman" pitchFamily="18" charset="0"/>
              </a:rPr>
              <a:t>The 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excess entropy </a:t>
            </a:r>
            <a:r>
              <a:rPr lang="en-US" sz="2000" dirty="0">
                <a:solidFill>
                  <a:srgbClr val="FFC000"/>
                </a:solidFill>
                <a:latin typeface="Rockwell" panose="02060603020205020403" pitchFamily="18" charset="0"/>
                <a:cs typeface="Times New Roman" pitchFamily="18" charset="0"/>
              </a:rPr>
              <a:t>quantifies the component of information which is predictable from observing the history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C4B912-8ABD-4F41-AC3A-429E15A474A3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8358809" y="3073210"/>
            <a:ext cx="775436" cy="664850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FEF8A70-2FDE-426A-BE61-B7AC026C644D}"/>
              </a:ext>
            </a:extLst>
          </p:cNvPr>
          <p:cNvSpPr/>
          <p:nvPr/>
        </p:nvSpPr>
        <p:spPr>
          <a:xfrm>
            <a:off x="9223399" y="5407793"/>
            <a:ext cx="2900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...0010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alternate the past symbol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3B4609-EE06-4B65-A5FD-A3422F67FC7A}"/>
                  </a:ext>
                </a:extLst>
              </p:cNvPr>
              <p:cNvSpPr txBox="1"/>
              <p:nvPr/>
            </p:nvSpPr>
            <p:spPr>
              <a:xfrm>
                <a:off x="30623" y="1812617"/>
                <a:ext cx="3549664" cy="2559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sz="20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2</m:t>
                      </m:r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3B4609-EE06-4B65-A5FD-A3422F67F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3" y="1812617"/>
                <a:ext cx="3549664" cy="25595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B5307E4-7107-4296-B05D-B001AF0F2222}"/>
              </a:ext>
            </a:extLst>
          </p:cNvPr>
          <p:cNvSpPr/>
          <p:nvPr/>
        </p:nvSpPr>
        <p:spPr>
          <a:xfrm>
            <a:off x="5855246" y="5288108"/>
            <a:ext cx="1420459" cy="85851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67339C0C-7BD4-46A4-967A-AED7FC356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5727" y="1223493"/>
            <a:ext cx="2663277" cy="11020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DCED9B-CBAD-4EB9-9BC7-CF6EA70115DB}"/>
              </a:ext>
            </a:extLst>
          </p:cNvPr>
          <p:cNvSpPr txBox="1"/>
          <p:nvPr/>
        </p:nvSpPr>
        <p:spPr>
          <a:xfrm>
            <a:off x="4082364" y="5698491"/>
            <a:ext cx="75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156994-2547-493B-AFFA-83CC8A82D8CB}"/>
              </a:ext>
            </a:extLst>
          </p:cNvPr>
          <p:cNvSpPr txBox="1"/>
          <p:nvPr/>
        </p:nvSpPr>
        <p:spPr>
          <a:xfrm>
            <a:off x="8142443" y="5795961"/>
            <a:ext cx="75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0DA1F-6EEE-4693-9884-D7A5D27DDA25}"/>
              </a:ext>
            </a:extLst>
          </p:cNvPr>
          <p:cNvSpPr txBox="1"/>
          <p:nvPr/>
        </p:nvSpPr>
        <p:spPr>
          <a:xfrm>
            <a:off x="5301087" y="6180714"/>
            <a:ext cx="300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probabilistic interference =&gt; fairness </a:t>
            </a:r>
          </a:p>
        </p:txBody>
      </p:sp>
    </p:spTree>
    <p:extLst>
      <p:ext uri="{BB962C8B-B14F-4D97-AF65-F5344CB8AC3E}">
        <p14:creationId xmlns:p14="http://schemas.microsoft.com/office/powerpoint/2010/main" val="268329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AB44F-35F8-4F8A-A3DD-7470C07DC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FFC000"/>
                </a:solidFill>
                <a:latin typeface="Rockwell" panose="02060603020205020403" pitchFamily="18" charset="0"/>
              </a:rPr>
              <a:t>The entropy H (p, q) (transparent) and predictable information P (p, q)</a:t>
            </a:r>
            <a:endParaRPr lang="en-US" dirty="0">
              <a:solidFill>
                <a:srgbClr val="FFC000"/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765407-5774-48DE-A3F5-96FCD325A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1741" y="2505075"/>
            <a:ext cx="3613881" cy="3684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76AD7-96A5-48A2-BD16-4E7637BA3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200" b="0" i="0" u="none" strike="noStrike" baseline="0" dirty="0">
                <a:solidFill>
                  <a:srgbClr val="FFC000"/>
                </a:solidFill>
                <a:latin typeface="Rockwell" panose="02060603020205020403" pitchFamily="18" charset="0"/>
              </a:rPr>
              <a:t>The entropy H (p, q) (transparent) and</a:t>
            </a:r>
          </a:p>
          <a:p>
            <a:pPr algn="ctr"/>
            <a:r>
              <a:rPr lang="en-US" sz="2200" b="0" i="0" u="none" strike="noStrike" baseline="0" dirty="0">
                <a:solidFill>
                  <a:srgbClr val="FFC000"/>
                </a:solidFill>
                <a:latin typeface="Rockwell" panose="02060603020205020403" pitchFamily="18" charset="0"/>
              </a:rPr>
              <a:t>unpredictable information U (p, q)</a:t>
            </a:r>
            <a:endParaRPr lang="en-US" sz="2200" dirty="0">
              <a:solidFill>
                <a:srgbClr val="FFC000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A11EDB-D734-4DBF-9C27-420706F079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8135" y="2505075"/>
            <a:ext cx="3531318" cy="3684588"/>
          </a:xfr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8AB22F-35AC-4888-9A25-0CC9351E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62" y="244259"/>
            <a:ext cx="3265025" cy="14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C18DB8-1F94-45C4-AAE3-F363C0E5EA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4426" y="-32287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Fractional coin tossing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is always fair!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C18DB8-1F94-45C4-AAE3-F363C0E5E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4426" y="-3228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021943-23EE-43A2-82E5-A48C9EB5D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2208" y="2332366"/>
            <a:ext cx="3276460" cy="328756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88C2FC2-B83B-42B9-8AEA-5ADCF31FE4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43701" y="2342523"/>
            <a:ext cx="4038599" cy="3287566"/>
          </a:xfr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C3FCBAD4-46B7-48B9-975F-B807E4DCE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526" y="1016960"/>
            <a:ext cx="2747921" cy="1137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2AAB12-A6C7-49BF-9115-78B9A9066B75}"/>
                  </a:ext>
                </a:extLst>
              </p:cNvPr>
              <p:cNvSpPr txBox="1"/>
              <p:nvPr/>
            </p:nvSpPr>
            <p:spPr>
              <a:xfrm>
                <a:off x="8336" y="5798268"/>
                <a:ext cx="12306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C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200" dirty="0">
                    <a:solidFill>
                      <a:srgbClr val="FFC000"/>
                    </a:solidFill>
                  </a:rPr>
                  <a:t>, transition steps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[1,</m:t>
                    </m:r>
                    <m:r>
                      <a:rPr lang="en-US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C000"/>
                    </a:solidFill>
                  </a:rPr>
                  <a:t> ,  and the amount of predictable information about the future state vanishes, so that the coin flips as fair for any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rgbClr val="FFC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2AAB12-A6C7-49BF-9115-78B9A906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" y="5798268"/>
                <a:ext cx="12306300" cy="769441"/>
              </a:xfrm>
              <a:prstGeom prst="rect">
                <a:avLst/>
              </a:prstGeom>
              <a:blipFill>
                <a:blip r:embed="rId6"/>
                <a:stretch>
                  <a:fillRect l="-99" t="-5556" r="-644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4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57D3-99C2-401F-BDC2-90C14656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87" y="-1809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did I learn due to Yuri’s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A49C-9275-487B-992B-8A6823B0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958153"/>
            <a:ext cx="11591925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vaguer  “a blink of an eye when the future becomes the past”, the vaguer (less predictable) the future: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do we treasure // And what do we stand to lose // A blink of an eye // Just a blink of an eye … otherwise known as life”</a:t>
            </a:r>
          </a:p>
        </p:txBody>
      </p:sp>
      <p:pic>
        <p:nvPicPr>
          <p:cNvPr id="4" name="Online Media 3" title="Blink of an Eye (Есть Только Миг) translated and performed by Mika T">
            <a:hlinkClick r:id="" action="ppaction://media"/>
            <a:extLst>
              <a:ext uri="{FF2B5EF4-FFF2-40B4-BE49-F238E27FC236}">
                <a16:creationId xmlns:a16="http://schemas.microsoft.com/office/drawing/2014/main" id="{6F5F89F8-A4EA-478E-B49E-203B130B37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8066" y="2954873"/>
            <a:ext cx="3815619" cy="215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9B415-154E-474E-A238-998344E4D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137" y="2954873"/>
            <a:ext cx="3028154" cy="2153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D2E8E-DA98-4E53-87C8-5D780FF2C9B2}"/>
              </a:ext>
            </a:extLst>
          </p:cNvPr>
          <p:cNvSpPr txBox="1"/>
          <p:nvPr/>
        </p:nvSpPr>
        <p:spPr>
          <a:xfrm>
            <a:off x="6998066" y="5441176"/>
            <a:ext cx="407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Blink of an Eye (</a:t>
            </a:r>
            <a:r>
              <a:rPr lang="ru-RU" b="1" dirty="0">
                <a:solidFill>
                  <a:srgbClr val="FFC000"/>
                </a:solidFill>
              </a:rPr>
              <a:t>Есть Только Миг)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9FCE5-3FC4-4036-A85C-64E64C41AB10}"/>
              </a:ext>
            </a:extLst>
          </p:cNvPr>
          <p:cNvSpPr txBox="1"/>
          <p:nvPr/>
        </p:nvSpPr>
        <p:spPr>
          <a:xfrm>
            <a:off x="677826" y="5389729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“The Land of </a:t>
            </a:r>
            <a:r>
              <a:rPr lang="en-US" dirty="0" err="1">
                <a:solidFill>
                  <a:srgbClr val="FFC000"/>
                </a:solidFill>
              </a:rPr>
              <a:t>Sannikov</a:t>
            </a:r>
            <a:r>
              <a:rPr lang="en-US" dirty="0">
                <a:solidFill>
                  <a:srgbClr val="FFC000"/>
                </a:solidFill>
              </a:rPr>
              <a:t>”, a Soviet 1974 adventure movie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77AF1-2239-4AB1-BC07-E56F183D4857}"/>
              </a:ext>
            </a:extLst>
          </p:cNvPr>
          <p:cNvSpPr txBox="1"/>
          <p:nvPr/>
        </p:nvSpPr>
        <p:spPr>
          <a:xfrm>
            <a:off x="8978677" y="5704547"/>
            <a:ext cx="419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(c) Mika </a:t>
            </a:r>
            <a:r>
              <a:rPr lang="en-US" sz="1600" i="1" dirty="0" err="1">
                <a:solidFill>
                  <a:srgbClr val="FFC000"/>
                </a:solidFill>
              </a:rPr>
              <a:t>Tubinshlak</a:t>
            </a:r>
            <a:r>
              <a:rPr lang="en-US" sz="1600" i="1" dirty="0">
                <a:solidFill>
                  <a:srgbClr val="FFC000"/>
                </a:solidFill>
              </a:rPr>
              <a:t> (Vancouver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418A9-0E5E-4B59-BF71-B89ADD049A22}"/>
              </a:ext>
            </a:extLst>
          </p:cNvPr>
          <p:cNvSpPr txBox="1"/>
          <p:nvPr/>
        </p:nvSpPr>
        <p:spPr>
          <a:xfrm>
            <a:off x="481013" y="6195779"/>
            <a:ext cx="11710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Volchenkov, D. Memories of the Future. Predictable and Unpredictable Information in Fractional Flipping a Biased Coin. </a:t>
            </a:r>
            <a:r>
              <a:rPr lang="en-US" sz="1600" i="1" dirty="0">
                <a:solidFill>
                  <a:srgbClr val="FFC000"/>
                </a:solidFill>
              </a:rPr>
              <a:t>Entropy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b="1" dirty="0">
                <a:solidFill>
                  <a:srgbClr val="FFC000"/>
                </a:solidFill>
              </a:rPr>
              <a:t>2019</a:t>
            </a:r>
            <a:r>
              <a:rPr lang="en-US" sz="1600" dirty="0">
                <a:solidFill>
                  <a:srgbClr val="FFC000"/>
                </a:solidFill>
              </a:rPr>
              <a:t>, </a:t>
            </a:r>
            <a:r>
              <a:rPr lang="en-US" sz="1600" i="1" dirty="0">
                <a:solidFill>
                  <a:srgbClr val="FFC000"/>
                </a:solidFill>
              </a:rPr>
              <a:t>21</a:t>
            </a:r>
            <a:r>
              <a:rPr lang="en-US" sz="1600" dirty="0">
                <a:solidFill>
                  <a:srgbClr val="FFC000"/>
                </a:solidFill>
              </a:rPr>
              <a:t>, 807. https://doi.org/10.3390/e21080807 </a:t>
            </a:r>
          </a:p>
        </p:txBody>
      </p:sp>
    </p:spTree>
    <p:extLst>
      <p:ext uri="{BB962C8B-B14F-4D97-AF65-F5344CB8AC3E}">
        <p14:creationId xmlns:p14="http://schemas.microsoft.com/office/powerpoint/2010/main" val="19691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1026-0276-4D28-8F09-414901F1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Thanks Yuri!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3B3A-DD80-4A39-8F18-31C06A35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“Green Measures for Time Changed Markov Processes” by José L. da Silva, Yuri Kondratiev</a:t>
            </a:r>
          </a:p>
          <a:p>
            <a:r>
              <a:rPr lang="en-US" dirty="0">
                <a:solidFill>
                  <a:srgbClr val="FFC000"/>
                </a:solidFill>
              </a:rPr>
              <a:t>“Random Time Dynamical Systems I: General Structures” by </a:t>
            </a:r>
            <a:r>
              <a:rPr lang="pt-BR" dirty="0">
                <a:solidFill>
                  <a:srgbClr val="FFC000"/>
                </a:solidFill>
              </a:rPr>
              <a:t>José Luís da Silva, Yuri Kondratiev</a:t>
            </a:r>
          </a:p>
          <a:p>
            <a:r>
              <a:rPr lang="pt-BR" dirty="0">
                <a:solidFill>
                  <a:srgbClr val="FFC000"/>
                </a:solidFill>
              </a:rPr>
              <a:t>“Green Measures for Markov Processes” by Yuri G. Kondratiev, José L. da Silva</a:t>
            </a:r>
          </a:p>
          <a:p>
            <a:r>
              <a:rPr lang="en-US" dirty="0">
                <a:solidFill>
                  <a:srgbClr val="FFC000"/>
                </a:solidFill>
              </a:rPr>
              <a:t>“Random potentials for Markov processes” </a:t>
            </a:r>
            <a:r>
              <a:rPr lang="pt-BR" dirty="0">
                <a:solidFill>
                  <a:srgbClr val="FFC000"/>
                </a:solidFill>
              </a:rPr>
              <a:t>by Yuri G. Kondratiev, Yuliya Mishura, José L. da Silva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52A2A-11DD-470B-A48F-A7DAE9EF0290}"/>
              </a:ext>
            </a:extLst>
          </p:cNvPr>
          <p:cNvSpPr txBox="1"/>
          <p:nvPr/>
        </p:nvSpPr>
        <p:spPr>
          <a:xfrm>
            <a:off x="1285875" y="5604669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might it look like in discrete time case?</a:t>
            </a:r>
          </a:p>
        </p:txBody>
      </p:sp>
    </p:spTree>
    <p:extLst>
      <p:ext uri="{BB962C8B-B14F-4D97-AF65-F5344CB8AC3E}">
        <p14:creationId xmlns:p14="http://schemas.microsoft.com/office/powerpoint/2010/main" val="61145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D43B-0D2B-4ECD-B179-67EA2A46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201958"/>
            <a:ext cx="1051560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Random Transition Time in Discrete Time Markov Chains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15242A6-E24F-46BA-9A5B-A3C3046AC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A discrete-time Markov chain is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taking values from a countable set with the Markov property,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, 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>
                  <a:solidFill>
                    <a:srgbClr val="FFC000"/>
                  </a:solidFill>
                  <a:effectLst/>
                </a:endParaRP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If the transition time is random, we make 1,2,3,.. – a random number of transitions per unit time. The </a:t>
                </a:r>
                <a:r>
                  <a:rPr lang="en-US" i="1" dirty="0">
                    <a:solidFill>
                      <a:srgbClr val="FFC000"/>
                    </a:solidFill>
                  </a:rPr>
                  <a:t>expectation</a:t>
                </a:r>
                <a:r>
                  <a:rPr lang="en-US" dirty="0">
                    <a:solidFill>
                      <a:srgbClr val="FFC000"/>
                    </a:solidFill>
                  </a:rPr>
                  <a:t> of a transition operator is </a:t>
                </a:r>
              </a:p>
              <a:p>
                <a:endParaRPr lang="en-US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C000"/>
                  </a:solidFill>
                  <a:effectLst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C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15242A6-E24F-46BA-9A5B-A3C3046AC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50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92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73E9-C542-4DDB-912D-A63D221C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7" y="-47625"/>
            <a:ext cx="11668126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ARFIMA-type Kernel for a Fractional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3B234-5935-4E99-9444-9733FD4900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024" y="1201737"/>
                <a:ext cx="11315701" cy="4351338"/>
              </a:xfrm>
            </p:spPr>
            <p:txBody>
              <a:bodyPr/>
              <a:lstStyle/>
              <a:p>
                <a:pPr algn="l"/>
                <a:r>
                  <a:rPr lang="en-US" sz="180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T</a:t>
                </a:r>
                <a:r>
                  <a:rPr lang="en-US" sz="1800" b="0" i="0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he Autoregressive Fractional Integral Moving Average (ARFIMA) models, a fractional order signal processing technique generalizing the conventional integer order models— autoregressive integral moving average (ARIMA) and autoregressive moving average (ARMA) model.</a:t>
                </a: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The Grunwald-</a:t>
                </a:r>
                <a:r>
                  <a:rPr lang="en-US" sz="1800" b="0" i="0" u="none" strike="noStrike" baseline="0" dirty="0" err="1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Letnikov</a:t>
                </a:r>
                <a:r>
                  <a:rPr lang="en-US" sz="1800" b="0" i="0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 fractional difference of order </a:t>
                </a:r>
                <a:r>
                  <a:rPr lang="en-US" sz="1800" b="0" i="1" u="none" strike="noStrike" baseline="0" dirty="0">
                    <a:solidFill>
                      <a:srgbClr val="FFC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1800" b="0" i="1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with the unit step </a:t>
                </a:r>
                <a:r>
                  <a:rPr lang="en-US" sz="1800" b="0" i="1" u="none" strike="noStrike" baseline="0" dirty="0">
                    <a:solidFill>
                      <a:srgbClr val="FFC000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sz="1800" b="0" i="0" u="none" strike="noStrike" baseline="0" dirty="0">
                    <a:solidFill>
                      <a:srgbClr val="FFC000"/>
                    </a:solidFill>
                    <a:latin typeface="Rockwell" panose="02060603020205020403" pitchFamily="18" charset="0"/>
                  </a:rPr>
                  <a:t>, and the time lag operator </a:t>
                </a:r>
                <a:r>
                  <a:rPr lang="en-US" sz="1800" b="0" i="1" u="none" strike="noStrike" baseline="0" dirty="0">
                    <a:solidFill>
                      <a:srgbClr val="FFC000"/>
                    </a:solidFill>
                    <a:latin typeface="Symbol" panose="05050102010706020507" pitchFamily="18" charset="2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C000"/>
                  </a:solidFill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3B234-5935-4E99-9444-9733FD490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1201737"/>
                <a:ext cx="11315701" cy="4351338"/>
              </a:xfrm>
              <a:blipFill>
                <a:blip r:embed="rId2"/>
                <a:stretch>
                  <a:fillRect l="-32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8D68513-1807-48D2-B675-7C028617D277}"/>
              </a:ext>
            </a:extLst>
          </p:cNvPr>
          <p:cNvGrpSpPr/>
          <p:nvPr/>
        </p:nvGrpSpPr>
        <p:grpSpPr>
          <a:xfrm>
            <a:off x="-108347" y="3158331"/>
            <a:ext cx="12408694" cy="3448039"/>
            <a:chOff x="-132159" y="3377406"/>
            <a:chExt cx="12408694" cy="344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5D06B8-442F-402E-8A80-89FBF4648DBC}"/>
                    </a:ext>
                  </a:extLst>
                </p:cNvPr>
                <p:cNvSpPr txBox="1"/>
                <p:nvPr/>
              </p:nvSpPr>
              <p:spPr>
                <a:xfrm>
                  <a:off x="447673" y="3377406"/>
                  <a:ext cx="11229976" cy="2475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=1+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  <m: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sub>
                        </m:sSub>
                      </m:oMath>
                    </m:oMathPara>
                  </a14:m>
                  <a:endParaRPr lang="en-US" sz="2400" b="1" i="1" dirty="0">
                    <a:solidFill>
                      <a:srgbClr val="FFC000"/>
                    </a:solidFill>
                    <a:latin typeface="Cambria Math" panose="02040503050406030204" pitchFamily="18" charset="0"/>
                  </a:endParaRPr>
                </a:p>
                <a:p>
                  <a:endParaRPr lang="en-US" sz="2400" b="1" i="1" dirty="0">
                    <a:solidFill>
                      <a:srgbClr val="FFC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5D06B8-442F-402E-8A80-89FBF4648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73" y="3377406"/>
                  <a:ext cx="11229976" cy="2475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4B9AEB-93C9-43CF-A5B3-A0B59818627F}"/>
                    </a:ext>
                  </a:extLst>
                </p:cNvPr>
                <p:cNvSpPr txBox="1"/>
                <p:nvPr/>
              </p:nvSpPr>
              <p:spPr>
                <a:xfrm>
                  <a:off x="-132159" y="6425335"/>
                  <a:ext cx="1240869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transition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moment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precise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    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bSup>
                        <m: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random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transition</m:t>
                        </m:r>
                        <m:r>
                          <a:rPr lang="en-US" sz="200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000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4B9AEB-93C9-43CF-A5B3-A0B598186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2159" y="6425335"/>
                  <a:ext cx="1240869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9BAE16B-1DC5-4C76-9746-2B17E63C7540}"/>
                </a:ext>
              </a:extLst>
            </p:cNvPr>
            <p:cNvSpPr/>
            <p:nvPr/>
          </p:nvSpPr>
          <p:spPr>
            <a:xfrm rot="16200000">
              <a:off x="1152724" y="3895921"/>
              <a:ext cx="156767" cy="70009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3790D4B8-83BC-49ED-93D1-7F2E891B8992}"/>
                </a:ext>
              </a:extLst>
            </p:cNvPr>
            <p:cNvSpPr/>
            <p:nvPr/>
          </p:nvSpPr>
          <p:spPr>
            <a:xfrm rot="16200000">
              <a:off x="10882510" y="3895921"/>
              <a:ext cx="156767" cy="70009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D807D30-7EA9-48A7-BBDF-A4D0738BF4E4}"/>
                </a:ext>
              </a:extLst>
            </p:cNvPr>
            <p:cNvCxnSpPr>
              <a:cxnSpLocks/>
              <a:stCxn id="4" idx="1"/>
              <a:endCxn id="8" idx="1"/>
            </p:cNvCxnSpPr>
            <p:nvPr/>
          </p:nvCxnSpPr>
          <p:spPr>
            <a:xfrm rot="16200000" flipH="1">
              <a:off x="6096001" y="-540543"/>
              <a:ext cx="12700" cy="9729786"/>
            </a:xfrm>
            <a:prstGeom prst="bentConnector3">
              <a:avLst>
                <a:gd name="adj1" fmla="val 3339071"/>
              </a:avLst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496136-920C-4083-9492-FC830283969D}"/>
              </a:ext>
            </a:extLst>
          </p:cNvPr>
          <p:cNvSpPr txBox="1"/>
          <p:nvPr/>
        </p:nvSpPr>
        <p:spPr>
          <a:xfrm>
            <a:off x="3813572" y="4211664"/>
            <a:ext cx="525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Preserving the structure of Laplacian operator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DB37F-1EB1-46A4-B43E-2E4316213264}"/>
              </a:ext>
            </a:extLst>
          </p:cNvPr>
          <p:cNvGrpSpPr/>
          <p:nvPr/>
        </p:nvGrpSpPr>
        <p:grpSpPr>
          <a:xfrm>
            <a:off x="8559267" y="4986764"/>
            <a:ext cx="3364842" cy="1132622"/>
            <a:chOff x="7492284" y="3578270"/>
            <a:chExt cx="3766442" cy="12606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C7BC1D-08FF-47FE-91A6-0AEBE7946FFD}"/>
                </a:ext>
              </a:extLst>
            </p:cNvPr>
            <p:cNvGrpSpPr/>
            <p:nvPr/>
          </p:nvGrpSpPr>
          <p:grpSpPr>
            <a:xfrm>
              <a:off x="7492284" y="3578270"/>
              <a:ext cx="3766442" cy="1260651"/>
              <a:chOff x="5774044" y="5047716"/>
              <a:chExt cx="3766442" cy="12606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634BDED-947E-4F02-9DD9-B26908DAE624}"/>
                  </a:ext>
                </a:extLst>
              </p:cNvPr>
              <p:cNvGrpSpPr/>
              <p:nvPr/>
            </p:nvGrpSpPr>
            <p:grpSpPr>
              <a:xfrm>
                <a:off x="5824080" y="5092589"/>
                <a:ext cx="3716406" cy="1033205"/>
                <a:chOff x="8134350" y="4233764"/>
                <a:chExt cx="3716406" cy="1033205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EEE150F-EBB9-4817-9962-16C36DB754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8261" y="4989443"/>
                  <a:ext cx="335942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2D9F4A41-6B6E-4946-8FD6-4F1E80EFB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0661" y="4233764"/>
                  <a:ext cx="0" cy="9080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3FD486C-7875-472B-A836-9F399A9F12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468780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41EC432-CBE1-4B85-A579-BD45CF6BA4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469542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40A5205-8AB0-44AC-A32E-715DDD6116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1600" y="469542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415804F1-F699-4134-80BC-EF69639D79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4350" y="4989443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383FC5A4-28CB-41AB-8F9B-6C8C020BF4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34350" y="4989443"/>
                      <a:ext cx="1104900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FDB8E309-4F3B-402C-A8D4-8C84409C12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1276" y="4988712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2DF48FFB-E458-4B91-81B1-58BF20B64B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276" y="4988712"/>
                      <a:ext cx="110490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C1600C5F-8346-4F81-B275-7AA575539B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0174" y="4989970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8A17CEAC-C6E5-47AE-AB75-DB6ADB0440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0174" y="4989970"/>
                      <a:ext cx="1104900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4EB616A0-2A99-46FE-955F-58B52B4E7D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48552" y="4981092"/>
                      <a:ext cx="4022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58E1E5B-992E-4968-BCA1-8CCB5D4D52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48552" y="4981092"/>
                      <a:ext cx="402204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7130D00A-4618-4CEC-B308-E403B6D561B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034340" y="5480215"/>
                <a:ext cx="628724" cy="123174"/>
              </a:xfrm>
              <a:prstGeom prst="bentConnector3">
                <a:avLst>
                  <a:gd name="adj1" fmla="val 51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0E3251D4-C06D-497E-B3A9-74930667295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85327" y="5478674"/>
                <a:ext cx="469917" cy="266343"/>
              </a:xfrm>
              <a:prstGeom prst="bentConnector3">
                <a:avLst>
                  <a:gd name="adj1" fmla="val 1353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05BF87EB-0B99-4415-9DE7-5826AB21B2BE}"/>
                  </a:ext>
                </a:extLst>
              </p:cNvPr>
              <p:cNvCxnSpPr>
                <a:cxnSpLocks/>
                <a:endCxn id="33" idx="0"/>
              </p:cNvCxnSpPr>
              <p:nvPr/>
            </p:nvCxnSpPr>
            <p:spPr>
              <a:xfrm>
                <a:off x="6290391" y="5705068"/>
                <a:ext cx="3048993" cy="134849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4AB8551-4356-40CB-A040-C3BDAB17FC65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989" y="6031368"/>
                    <a:ext cx="6004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6445647-B2B7-4B38-9729-D8F8BA1EE3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989" y="6031368"/>
                    <a:ext cx="60042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02" r="-816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9612F3F-9468-4F00-BC50-E41CA8D0F49F}"/>
                      </a:ext>
                    </a:extLst>
                  </p:cNvPr>
                  <p:cNvSpPr txBox="1"/>
                  <p:nvPr/>
                </p:nvSpPr>
                <p:spPr>
                  <a:xfrm>
                    <a:off x="8898954" y="5998357"/>
                    <a:ext cx="6004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3CE751B-BAE5-4811-AA42-BBB3FFA5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8954" y="5998357"/>
                    <a:ext cx="600421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51" r="-808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F11CE69-9852-427D-A592-3EA3919B8226}"/>
                  </a:ext>
                </a:extLst>
              </p:cNvPr>
              <p:cNvCxnSpPr/>
              <p:nvPr/>
            </p:nvCxnSpPr>
            <p:spPr>
              <a:xfrm>
                <a:off x="6803775" y="6168099"/>
                <a:ext cx="19975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489D0C7-D7DC-4703-85A1-EF9CB05D50A6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901" y="5047716"/>
                    <a:ext cx="34249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BDCDC74-0766-47E0-8349-23F1B9E53F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901" y="5047716"/>
                    <a:ext cx="3424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52B71FE-602A-4B43-8D1D-669AF846D0C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61566" y="5429846"/>
                    <a:ext cx="90195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E64657A-8EDC-478D-8180-80950329C3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61566" y="5429846"/>
                    <a:ext cx="901956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14E4132-5AA2-4FBD-81F0-E8883A180D8D}"/>
                    </a:ext>
                  </a:extLst>
                </p:cNvPr>
                <p:cNvSpPr txBox="1"/>
                <p:nvPr/>
              </p:nvSpPr>
              <p:spPr>
                <a:xfrm>
                  <a:off x="8466068" y="4337792"/>
                  <a:ext cx="494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697E760-09A3-4B69-BA9D-887D65E0B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6068" y="4337792"/>
                  <a:ext cx="494007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888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3F6E-2CCB-40B5-A2CC-840C09D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67" y="-59888"/>
            <a:ext cx="11665224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Example: A biased coin with random flipping times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19D871-5832-4885-8DBD-CA85BB7A3887}"/>
              </a:ext>
            </a:extLst>
          </p:cNvPr>
          <p:cNvGrpSpPr/>
          <p:nvPr/>
        </p:nvGrpSpPr>
        <p:grpSpPr>
          <a:xfrm>
            <a:off x="6091269" y="1084905"/>
            <a:ext cx="5440016" cy="2344095"/>
            <a:chOff x="1331844" y="1598976"/>
            <a:chExt cx="6465203" cy="268428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2F5CDF-533F-4622-A05D-E543FF2812E4}"/>
                </a:ext>
              </a:extLst>
            </p:cNvPr>
            <p:cNvGrpSpPr/>
            <p:nvPr/>
          </p:nvGrpSpPr>
          <p:grpSpPr>
            <a:xfrm>
              <a:off x="2856623" y="2514600"/>
              <a:ext cx="3527612" cy="914400"/>
              <a:chOff x="3482788" y="2783541"/>
              <a:chExt cx="3527612" cy="914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12387C6-65BC-4380-BA6D-E9E4C4C18593}"/>
                  </a:ext>
                </a:extLst>
              </p:cNvPr>
              <p:cNvSpPr/>
              <p:nvPr/>
            </p:nvSpPr>
            <p:spPr>
              <a:xfrm>
                <a:off x="3482788" y="2783541"/>
                <a:ext cx="914400" cy="914400"/>
              </a:xfrm>
              <a:prstGeom prst="ellipse">
                <a:avLst/>
              </a:prstGeom>
              <a:noFill/>
              <a:ln w="114300"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D62E304-8739-422D-933C-D6CACDBD27A7}"/>
                  </a:ext>
                </a:extLst>
              </p:cNvPr>
              <p:cNvSpPr/>
              <p:nvPr/>
            </p:nvSpPr>
            <p:spPr>
              <a:xfrm>
                <a:off x="6096000" y="2783541"/>
                <a:ext cx="914400" cy="914400"/>
              </a:xfrm>
              <a:prstGeom prst="ellipse">
                <a:avLst/>
              </a:prstGeom>
              <a:noFill/>
              <a:ln w="114300"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cxnSp>
            <p:nvCxnSpPr>
              <p:cNvPr id="7" name="Connector: Curved 6">
                <a:extLst>
                  <a:ext uri="{FF2B5EF4-FFF2-40B4-BE49-F238E27FC236}">
                    <a16:creationId xmlns:a16="http://schemas.microsoft.com/office/drawing/2014/main" id="{EF827828-1F33-4E90-AD24-ED1CB031BF35}"/>
                  </a:ext>
                </a:extLst>
              </p:cNvPr>
              <p:cNvCxnSpPr>
                <a:cxnSpLocks/>
                <a:stCxn id="4" idx="7"/>
                <a:endCxn id="5" idx="1"/>
              </p:cNvCxnSpPr>
              <p:nvPr/>
            </p:nvCxnSpPr>
            <p:spPr>
              <a:xfrm rot="5400000" flipH="1" flipV="1">
                <a:off x="5246594" y="1934135"/>
                <a:ext cx="12700" cy="1966634"/>
              </a:xfrm>
              <a:prstGeom prst="curvedConnector3">
                <a:avLst>
                  <a:gd name="adj1" fmla="val 2854417"/>
                </a:avLst>
              </a:prstGeom>
              <a:ln w="8255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or: Curved 11">
                <a:extLst>
                  <a:ext uri="{FF2B5EF4-FFF2-40B4-BE49-F238E27FC236}">
                    <a16:creationId xmlns:a16="http://schemas.microsoft.com/office/drawing/2014/main" id="{F69091F1-C809-400A-94B6-0C9DA369DA72}"/>
                  </a:ext>
                </a:extLst>
              </p:cNvPr>
              <p:cNvCxnSpPr>
                <a:cxnSpLocks/>
                <a:stCxn id="4" idx="1"/>
                <a:endCxn id="4" idx="3"/>
              </p:cNvCxnSpPr>
              <p:nvPr/>
            </p:nvCxnSpPr>
            <p:spPr>
              <a:xfrm rot="16200000" flipH="1">
                <a:off x="3293410" y="3240741"/>
                <a:ext cx="646578" cy="12700"/>
              </a:xfrm>
              <a:prstGeom prst="curvedConnector5">
                <a:avLst>
                  <a:gd name="adj1" fmla="val -35355"/>
                  <a:gd name="adj2" fmla="val -8493402"/>
                  <a:gd name="adj3" fmla="val 135355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Curved 17">
                <a:extLst>
                  <a:ext uri="{FF2B5EF4-FFF2-40B4-BE49-F238E27FC236}">
                    <a16:creationId xmlns:a16="http://schemas.microsoft.com/office/drawing/2014/main" id="{DF8C21BC-BD42-4531-9AFD-C117B6A174FE}"/>
                  </a:ext>
                </a:extLst>
              </p:cNvPr>
              <p:cNvCxnSpPr>
                <a:cxnSpLocks/>
                <a:stCxn id="5" idx="7"/>
                <a:endCxn id="5" idx="5"/>
              </p:cNvCxnSpPr>
              <p:nvPr/>
            </p:nvCxnSpPr>
            <p:spPr>
              <a:xfrm rot="16200000" flipH="1">
                <a:off x="6553200" y="3240741"/>
                <a:ext cx="646578" cy="12700"/>
              </a:xfrm>
              <a:prstGeom prst="curvedConnector5">
                <a:avLst>
                  <a:gd name="adj1" fmla="val -35355"/>
                  <a:gd name="adj2" fmla="val 7945583"/>
                  <a:gd name="adj3" fmla="val 135355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02878202-4B26-4FCE-A6A7-4A73430E98A1}"/>
                  </a:ext>
                </a:extLst>
              </p:cNvPr>
              <p:cNvCxnSpPr>
                <a:stCxn id="5" idx="3"/>
                <a:endCxn id="4" idx="5"/>
              </p:cNvCxnSpPr>
              <p:nvPr/>
            </p:nvCxnSpPr>
            <p:spPr>
              <a:xfrm rot="5400000">
                <a:off x="5246594" y="2580713"/>
                <a:ext cx="12700" cy="1966634"/>
              </a:xfrm>
              <a:prstGeom prst="curvedConnector3">
                <a:avLst>
                  <a:gd name="adj1" fmla="val 2854417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287830-946C-477C-B517-299757C218F4}"/>
                    </a:ext>
                  </a:extLst>
                </p:cNvPr>
                <p:cNvSpPr txBox="1"/>
                <p:nvPr/>
              </p:nvSpPr>
              <p:spPr>
                <a:xfrm>
                  <a:off x="1331844" y="2642161"/>
                  <a:ext cx="37914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287830-946C-477C-B517-299757C21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844" y="2642161"/>
                  <a:ext cx="379142" cy="553998"/>
                </a:xfrm>
                <a:prstGeom prst="rect">
                  <a:avLst/>
                </a:prstGeom>
                <a:blipFill>
                  <a:blip r:embed="rId2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8A15A2-FAF8-4F78-AEFA-6930100FF288}"/>
                    </a:ext>
                  </a:extLst>
                </p:cNvPr>
                <p:cNvSpPr txBox="1"/>
                <p:nvPr/>
              </p:nvSpPr>
              <p:spPr>
                <a:xfrm>
                  <a:off x="7417905" y="2642161"/>
                  <a:ext cx="37914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8A15A2-FAF8-4F78-AEFA-6930100FF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905" y="2642161"/>
                  <a:ext cx="379142" cy="553998"/>
                </a:xfrm>
                <a:prstGeom prst="rect">
                  <a:avLst/>
                </a:prstGeom>
                <a:blipFill>
                  <a:blip r:embed="rId3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1109DD-463D-41A6-9402-1D07636485EE}"/>
                    </a:ext>
                  </a:extLst>
                </p:cNvPr>
                <p:cNvSpPr txBox="1"/>
                <p:nvPr/>
              </p:nvSpPr>
              <p:spPr>
                <a:xfrm>
                  <a:off x="4034854" y="1598976"/>
                  <a:ext cx="11838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1109DD-463D-41A6-9402-1D076364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4854" y="1598976"/>
                  <a:ext cx="1183850" cy="553998"/>
                </a:xfrm>
                <a:prstGeom prst="rect">
                  <a:avLst/>
                </a:prstGeom>
                <a:blipFill>
                  <a:blip r:embed="rId4"/>
                  <a:stretch>
                    <a:fillRect r="-3659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BACEBA1-8F77-432C-939A-9D6648670FDF}"/>
                    </a:ext>
                  </a:extLst>
                </p:cNvPr>
                <p:cNvSpPr txBox="1"/>
                <p:nvPr/>
              </p:nvSpPr>
              <p:spPr>
                <a:xfrm>
                  <a:off x="4034854" y="3729263"/>
                  <a:ext cx="11838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BACEBA1-8F77-432C-939A-9D6648670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4854" y="3729263"/>
                  <a:ext cx="1183850" cy="553998"/>
                </a:xfrm>
                <a:prstGeom prst="rect">
                  <a:avLst/>
                </a:prstGeom>
                <a:blipFill>
                  <a:blip r:embed="rId5"/>
                  <a:stretch>
                    <a:fillRect r="-3049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EBA85E-7D64-4A2B-8203-30FAB35DDC02}"/>
                  </a:ext>
                </a:extLst>
              </p:cNvPr>
              <p:cNvSpPr txBox="1"/>
              <p:nvPr/>
            </p:nvSpPr>
            <p:spPr>
              <a:xfrm>
                <a:off x="660715" y="1798590"/>
                <a:ext cx="4567532" cy="916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EBA85E-7D64-4A2B-8203-30FAB35D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15" y="1798590"/>
                <a:ext cx="4567532" cy="9167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27192B-3ABE-43FE-AEF5-5D540370ECA4}"/>
                  </a:ext>
                </a:extLst>
              </p:cNvPr>
              <p:cNvSpPr txBox="1"/>
              <p:nvPr/>
            </p:nvSpPr>
            <p:spPr>
              <a:xfrm>
                <a:off x="-1523926" y="3643337"/>
                <a:ext cx="10054233" cy="1311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d>
                                        <m:dPr>
                                          <m:ctrlPr>
                                            <a:rPr lang="el-GR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d>
                                        <m:dPr>
                                          <m:ctrlPr>
                                            <a:rPr lang="el-GR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d>
                                        <m:dPr>
                                          <m:ctrlPr>
                                            <a:rPr lang="el-GR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lim>
                          </m:limLow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27192B-3ABE-43FE-AEF5-5D540370E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26" y="3643337"/>
                <a:ext cx="10054233" cy="131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63921EE-D4BB-4E3F-A4F3-54A47B9C4FAF}"/>
              </a:ext>
            </a:extLst>
          </p:cNvPr>
          <p:cNvGrpSpPr/>
          <p:nvPr/>
        </p:nvGrpSpPr>
        <p:grpSpPr>
          <a:xfrm>
            <a:off x="7605332" y="3693942"/>
            <a:ext cx="3766442" cy="1260651"/>
            <a:chOff x="7492284" y="3578270"/>
            <a:chExt cx="3766442" cy="126065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BDC3349-6434-4231-9A5B-A66571E6126F}"/>
                </a:ext>
              </a:extLst>
            </p:cNvPr>
            <p:cNvGrpSpPr/>
            <p:nvPr/>
          </p:nvGrpSpPr>
          <p:grpSpPr>
            <a:xfrm>
              <a:off x="7492284" y="3578270"/>
              <a:ext cx="3766442" cy="1260651"/>
              <a:chOff x="5774044" y="5047716"/>
              <a:chExt cx="3766442" cy="126065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094B1E3-6804-4982-BBC3-39ACFD23C2DD}"/>
                  </a:ext>
                </a:extLst>
              </p:cNvPr>
              <p:cNvGrpSpPr/>
              <p:nvPr/>
            </p:nvGrpSpPr>
            <p:grpSpPr>
              <a:xfrm>
                <a:off x="5824080" y="5092589"/>
                <a:ext cx="3716406" cy="1033205"/>
                <a:chOff x="8134350" y="4233764"/>
                <a:chExt cx="3716406" cy="1033205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E3091015-164F-4633-BB15-A67EFA45C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8261" y="4989443"/>
                  <a:ext cx="335942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8B10E02-9A3B-4A7B-A6C5-1BC94D9B8D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0661" y="4233764"/>
                  <a:ext cx="0" cy="9080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377ED64-9A9B-474A-9724-F3B56D109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468780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2F85229-00F8-4B38-B4DD-C0EE83742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469542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7BDDFFA-EA6A-47D5-ADA2-608E360F4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1600" y="4695423"/>
                  <a:ext cx="0" cy="301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383FC5A4-28CB-41AB-8F9B-6C8C020BF4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4350" y="4989443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383FC5A4-28CB-41AB-8F9B-6C8C020BF4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34350" y="4989443"/>
                      <a:ext cx="1104900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2DF48FFB-E458-4B91-81B1-58BF20B64B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1276" y="4988712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2DF48FFB-E458-4B91-81B1-58BF20B64B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276" y="4988712"/>
                      <a:ext cx="110490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8A17CEAC-C6E5-47AE-AB75-DB6ADB0440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0174" y="4989970"/>
                      <a:ext cx="1104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8A17CEAC-C6E5-47AE-AB75-DB6ADB0440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0174" y="4989970"/>
                      <a:ext cx="1104900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58E1E5B-992E-4968-BCA1-8CCB5D4D52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48552" y="4981092"/>
                      <a:ext cx="4022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58E1E5B-992E-4968-BCA1-8CCB5D4D52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48552" y="4981092"/>
                      <a:ext cx="402204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94C52CE2-662E-4FD5-A8C8-673131B97A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034340" y="5480215"/>
                <a:ext cx="628724" cy="123174"/>
              </a:xfrm>
              <a:prstGeom prst="bentConnector3">
                <a:avLst>
                  <a:gd name="adj1" fmla="val 51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7999A36C-1C65-4F5B-9F47-F690254C618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85327" y="5478674"/>
                <a:ext cx="469917" cy="266343"/>
              </a:xfrm>
              <a:prstGeom prst="bentConnector3">
                <a:avLst>
                  <a:gd name="adj1" fmla="val 1353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or: Elbow 62">
                <a:extLst>
                  <a:ext uri="{FF2B5EF4-FFF2-40B4-BE49-F238E27FC236}">
                    <a16:creationId xmlns:a16="http://schemas.microsoft.com/office/drawing/2014/main" id="{F503108A-E347-430E-ADEA-43EE5758714F}"/>
                  </a:ext>
                </a:extLst>
              </p:cNvPr>
              <p:cNvCxnSpPr>
                <a:cxnSpLocks/>
                <a:endCxn id="45" idx="0"/>
              </p:cNvCxnSpPr>
              <p:nvPr/>
            </p:nvCxnSpPr>
            <p:spPr>
              <a:xfrm>
                <a:off x="6290391" y="5705068"/>
                <a:ext cx="3048993" cy="134849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6445647-B2B7-4B38-9729-D8F8BA1EE391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989" y="6031368"/>
                    <a:ext cx="6004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6445647-B2B7-4B38-9729-D8F8BA1EE3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989" y="6031368"/>
                    <a:ext cx="60042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02" r="-816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3CE751B-BAE5-4811-AA42-BBB3FFA5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8898954" y="5998357"/>
                    <a:ext cx="6004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3CE751B-BAE5-4811-AA42-BBB3FFA5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8954" y="5998357"/>
                    <a:ext cx="600421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51" r="-808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2805E4B-4F36-4F8A-9A63-3176DC8AF2AF}"/>
                  </a:ext>
                </a:extLst>
              </p:cNvPr>
              <p:cNvCxnSpPr/>
              <p:nvPr/>
            </p:nvCxnSpPr>
            <p:spPr>
              <a:xfrm>
                <a:off x="6803775" y="6168099"/>
                <a:ext cx="19975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BDCDC74-0766-47E0-8349-23F1B9E53F3F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901" y="5047716"/>
                    <a:ext cx="34249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BDCDC74-0766-47E0-8349-23F1B9E53F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901" y="5047716"/>
                    <a:ext cx="3424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E64657A-8EDC-478D-8180-80950329C38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61566" y="5429846"/>
                    <a:ext cx="90195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E64657A-8EDC-478D-8180-80950329C3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61566" y="5429846"/>
                    <a:ext cx="901956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697E760-09A3-4B69-BA9D-887D65E0BD92}"/>
                    </a:ext>
                  </a:extLst>
                </p:cNvPr>
                <p:cNvSpPr txBox="1"/>
                <p:nvPr/>
              </p:nvSpPr>
              <p:spPr>
                <a:xfrm>
                  <a:off x="8466068" y="4337792"/>
                  <a:ext cx="494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697E760-09A3-4B69-BA9D-887D65E0B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6068" y="4337792"/>
                  <a:ext cx="494007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C0C9557-9C16-42B6-BC13-58DC0CDBE7E4}"/>
                  </a:ext>
                </a:extLst>
              </p:cNvPr>
              <p:cNvSpPr txBox="1"/>
              <p:nvPr/>
            </p:nvSpPr>
            <p:spPr>
              <a:xfrm>
                <a:off x="1411551" y="5141444"/>
                <a:ext cx="6973194" cy="14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C0C9557-9C16-42B6-BC13-58DC0CDBE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51" y="5141444"/>
                <a:ext cx="6973194" cy="14073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93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136F3A-A863-477C-8493-274CD9E9C5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3533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136F3A-A863-477C-8493-274CD9E9C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353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164C5-D0A3-4B97-AB18-545FB2956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59" y="1217408"/>
                <a:ext cx="8471264" cy="14735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164C5-D0A3-4B97-AB18-545FB29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59" y="1217408"/>
                <a:ext cx="8471264" cy="1473541"/>
              </a:xfrm>
              <a:blipFill>
                <a:blip r:embed="rId3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6DCF4D-70B0-41A1-A2CF-C7041AF4F2AE}"/>
              </a:ext>
            </a:extLst>
          </p:cNvPr>
          <p:cNvGrpSpPr/>
          <p:nvPr/>
        </p:nvGrpSpPr>
        <p:grpSpPr>
          <a:xfrm>
            <a:off x="512483" y="3041970"/>
            <a:ext cx="11167033" cy="3306931"/>
            <a:chOff x="584563" y="2812009"/>
            <a:chExt cx="11167033" cy="3306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0D2D557-337B-47B0-914A-68AEB9A6A1E7}"/>
                    </a:ext>
                  </a:extLst>
                </p:cNvPr>
                <p:cNvSpPr txBox="1"/>
                <p:nvPr/>
              </p:nvSpPr>
              <p:spPr>
                <a:xfrm>
                  <a:off x="584563" y="2812009"/>
                  <a:ext cx="11022874" cy="3306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</a:t>
                  </a:r>
                  <a:r>
                    <a:rPr lang="en-US" sz="2400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he state repetition probabilities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get </a:t>
                  </a:r>
                  <a:r>
                    <a:rPr lang="en-US" sz="2400" i="1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entangled</a:t>
                  </a:r>
                  <a:r>
                    <a:rPr lang="en-US" sz="2400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with one another due to the normalization factor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in the transition probabilities</a:t>
                  </a:r>
                  <a:endParaRPr lang="en-US" sz="3200" i="1" dirty="0">
                    <a:solidFill>
                      <a:srgbClr val="FFC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400" b="1" i="1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400" b="1" dirty="0">
                      <a:solidFill>
                        <a:srgbClr val="FFC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sup>
                      </m:sSubSup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0D2D557-337B-47B0-914A-68AEB9A6A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63" y="2812009"/>
                  <a:ext cx="11022874" cy="3306931"/>
                </a:xfrm>
                <a:prstGeom prst="rect">
                  <a:avLst/>
                </a:prstGeom>
                <a:blipFill>
                  <a:blip r:embed="rId4"/>
                  <a:stretch>
                    <a:fillRect l="-7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517E097-6143-47B0-A655-1BC68F372B65}"/>
                    </a:ext>
                  </a:extLst>
                </p:cNvPr>
                <p:cNvSpPr txBox="1"/>
                <p:nvPr/>
              </p:nvSpPr>
              <p:spPr>
                <a:xfrm>
                  <a:off x="9055827" y="3552939"/>
                  <a:ext cx="2695769" cy="560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517E097-6143-47B0-A655-1BC68F372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827" y="3552939"/>
                  <a:ext cx="2695769" cy="5609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863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27B1-036C-4E93-A7C0-4BBFBC2E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Entanglement of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FB19-09E0-462D-99C3-AD15F8313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3331"/>
                <a:ext cx="1128712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The degree of entanglement between the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Rockwell" panose="02060603020205020403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can be assessed by the expected divergence,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Ent</m:t>
                    </m:r>
                    <m:d>
                      <m:dPr>
                        <m:ctrlPr>
                          <a:rPr lang="en-US" sz="32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en-US" sz="20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ctrlPr>
                          <a:rPr lang="en-US" sz="32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𝑑𝑝𝑑𝑞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  <m:r>
                      <a:rPr lang="en-US" sz="20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nary>
                      <m:naryPr>
                        <m:chr m:val="∬"/>
                        <m:limLoc m:val="undOvr"/>
                        <m:ctrlPr>
                          <a:rPr lang="en-US" sz="32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𝑑𝑝𝑑𝑞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C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FB19-09E0-462D-99C3-AD15F8313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3331"/>
                <a:ext cx="11287125" cy="4351338"/>
              </a:xfrm>
              <a:blipFill>
                <a:blip r:embed="rId2"/>
                <a:stretch>
                  <a:fillRect l="-1080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BC7904-74A2-49DF-8268-38E83B7A3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2977859"/>
            <a:ext cx="2924175" cy="302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FE4EA-2963-46DD-8921-F0F674FB5639}"/>
                  </a:ext>
                </a:extLst>
              </p:cNvPr>
              <p:cNvSpPr txBox="1"/>
              <p:nvPr/>
            </p:nvSpPr>
            <p:spPr>
              <a:xfrm>
                <a:off x="5838825" y="6125944"/>
                <a:ext cx="58959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varying degree of entanglement between the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attains the maximum value at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18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=0.855</m:t>
                    </m:r>
                  </m:oMath>
                </a14:m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FE4EA-2963-46DD-8921-F0F674FB5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25" y="6125944"/>
                <a:ext cx="5895975" cy="646331"/>
              </a:xfrm>
              <a:prstGeom prst="rect">
                <a:avLst/>
              </a:prstGeom>
              <a:blipFill>
                <a:blip r:embed="rId4"/>
                <a:stretch>
                  <a:fillRect l="-931" t="-5660" r="-11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9FF9108-7211-44C3-8A8E-FF3B4727E1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77" y="2977859"/>
            <a:ext cx="3513773" cy="31000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767D98-2F70-4354-89C1-547FAAF0C15C}"/>
                  </a:ext>
                </a:extLst>
              </p:cNvPr>
              <p:cNvSpPr txBox="1"/>
              <p:nvPr/>
            </p:nvSpPr>
            <p:spPr>
              <a:xfrm>
                <a:off x="1050369" y="6222540"/>
                <a:ext cx="4024788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flow over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767D98-2F70-4354-89C1-547FAAF0C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69" y="6222540"/>
                <a:ext cx="4024788" cy="453137"/>
              </a:xfrm>
              <a:prstGeom prst="rect">
                <a:avLst/>
              </a:prstGeom>
              <a:blipFill>
                <a:blip r:embed="rId6"/>
                <a:stretch>
                  <a:fillRect l="-121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6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AA3884-8BCE-4B26-A881-6A64775208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3732" y="95159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Spectral gap 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Sup>
                      <m:sSubSupPr>
                        <m:ctrlP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AA3884-8BCE-4B26-A881-6A6477520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3732" y="95159"/>
                <a:ext cx="10515600" cy="1325563"/>
              </a:xfrm>
              <a:blipFill>
                <a:blip r:embed="rId2"/>
                <a:stretch>
                  <a:fillRect l="-2319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63B24-E408-492A-8B72-2F949FCFD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482" y="2917955"/>
            <a:ext cx="3448286" cy="337543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0D86AD-14C6-482F-B95E-C26A6EFBE239}"/>
              </a:ext>
            </a:extLst>
          </p:cNvPr>
          <p:cNvSpPr/>
          <p:nvPr/>
        </p:nvSpPr>
        <p:spPr>
          <a:xfrm>
            <a:off x="3409478" y="4570396"/>
            <a:ext cx="70564" cy="71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31A51A-50F3-4512-A6FE-21F08F10385C}"/>
                  </a:ext>
                </a:extLst>
              </p:cNvPr>
              <p:cNvSpPr txBox="1"/>
              <p:nvPr/>
            </p:nvSpPr>
            <p:spPr>
              <a:xfrm>
                <a:off x="2306034" y="3561183"/>
                <a:ext cx="11191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31A51A-50F3-4512-A6FE-21F08F10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34" y="3561183"/>
                <a:ext cx="111914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2DAD72E-9DD1-4252-BEC9-8844B4666032}"/>
              </a:ext>
            </a:extLst>
          </p:cNvPr>
          <p:cNvSpPr/>
          <p:nvPr/>
        </p:nvSpPr>
        <p:spPr>
          <a:xfrm>
            <a:off x="901802" y="4570395"/>
            <a:ext cx="70564" cy="71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73B44A-C749-44E6-B754-3A2DB6A77817}"/>
              </a:ext>
            </a:extLst>
          </p:cNvPr>
          <p:cNvGrpSpPr/>
          <p:nvPr/>
        </p:nvGrpSpPr>
        <p:grpSpPr>
          <a:xfrm>
            <a:off x="7313462" y="757940"/>
            <a:ext cx="4414806" cy="1714344"/>
            <a:chOff x="1331844" y="1598976"/>
            <a:chExt cx="6385848" cy="25532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F14C8D-AA7B-4B4E-9A7C-51414F9A8CF9}"/>
                </a:ext>
              </a:extLst>
            </p:cNvPr>
            <p:cNvGrpSpPr/>
            <p:nvPr/>
          </p:nvGrpSpPr>
          <p:grpSpPr>
            <a:xfrm>
              <a:off x="2856623" y="2514600"/>
              <a:ext cx="3527612" cy="914400"/>
              <a:chOff x="3482788" y="2783541"/>
              <a:chExt cx="3527612" cy="914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626A9AC-D42F-49FD-B244-7CD1B2F863A7}"/>
                  </a:ext>
                </a:extLst>
              </p:cNvPr>
              <p:cNvSpPr/>
              <p:nvPr/>
            </p:nvSpPr>
            <p:spPr>
              <a:xfrm>
                <a:off x="3482788" y="2783541"/>
                <a:ext cx="914400" cy="914400"/>
              </a:xfrm>
              <a:prstGeom prst="ellipse">
                <a:avLst/>
              </a:prstGeom>
              <a:noFill/>
              <a:ln w="114300"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39DED05-4BB9-4327-BBBB-3D39D03C5DB1}"/>
                  </a:ext>
                </a:extLst>
              </p:cNvPr>
              <p:cNvSpPr/>
              <p:nvPr/>
            </p:nvSpPr>
            <p:spPr>
              <a:xfrm>
                <a:off x="6096000" y="2783541"/>
                <a:ext cx="914400" cy="914400"/>
              </a:xfrm>
              <a:prstGeom prst="ellipse">
                <a:avLst/>
              </a:prstGeom>
              <a:noFill/>
              <a:ln w="114300"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cxnSp>
            <p:nvCxnSpPr>
              <p:cNvPr id="17" name="Connector: Curved 16">
                <a:extLst>
                  <a:ext uri="{FF2B5EF4-FFF2-40B4-BE49-F238E27FC236}">
                    <a16:creationId xmlns:a16="http://schemas.microsoft.com/office/drawing/2014/main" id="{AFE470CC-E892-409F-9750-E24EFE934E55}"/>
                  </a:ext>
                </a:extLst>
              </p:cNvPr>
              <p:cNvCxnSpPr>
                <a:cxnSpLocks/>
                <a:stCxn id="15" idx="7"/>
                <a:endCxn id="16" idx="1"/>
              </p:cNvCxnSpPr>
              <p:nvPr/>
            </p:nvCxnSpPr>
            <p:spPr>
              <a:xfrm rot="5400000" flipH="1" flipV="1">
                <a:off x="5246594" y="1934135"/>
                <a:ext cx="12700" cy="1966634"/>
              </a:xfrm>
              <a:prstGeom prst="curvedConnector3">
                <a:avLst>
                  <a:gd name="adj1" fmla="val 2854417"/>
                </a:avLst>
              </a:prstGeom>
              <a:ln w="8255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Curved 17">
                <a:extLst>
                  <a:ext uri="{FF2B5EF4-FFF2-40B4-BE49-F238E27FC236}">
                    <a16:creationId xmlns:a16="http://schemas.microsoft.com/office/drawing/2014/main" id="{FE7200E0-151F-4EE4-A7B4-9C00A348F3C0}"/>
                  </a:ext>
                </a:extLst>
              </p:cNvPr>
              <p:cNvCxnSpPr>
                <a:cxnSpLocks/>
                <a:stCxn id="15" idx="1"/>
                <a:endCxn id="15" idx="3"/>
              </p:cNvCxnSpPr>
              <p:nvPr/>
            </p:nvCxnSpPr>
            <p:spPr>
              <a:xfrm rot="16200000" flipH="1">
                <a:off x="3293410" y="3240741"/>
                <a:ext cx="646578" cy="12700"/>
              </a:xfrm>
              <a:prstGeom prst="curvedConnector5">
                <a:avLst>
                  <a:gd name="adj1" fmla="val -35355"/>
                  <a:gd name="adj2" fmla="val -8493402"/>
                  <a:gd name="adj3" fmla="val 135355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17994B5A-A70B-421C-BB31-D069E2625227}"/>
                  </a:ext>
                </a:extLst>
              </p:cNvPr>
              <p:cNvCxnSpPr>
                <a:cxnSpLocks/>
                <a:stCxn id="16" idx="7"/>
                <a:endCxn id="16" idx="5"/>
              </p:cNvCxnSpPr>
              <p:nvPr/>
            </p:nvCxnSpPr>
            <p:spPr>
              <a:xfrm rot="16200000" flipH="1">
                <a:off x="6553200" y="3240741"/>
                <a:ext cx="646578" cy="12700"/>
              </a:xfrm>
              <a:prstGeom prst="curvedConnector5">
                <a:avLst>
                  <a:gd name="adj1" fmla="val -35355"/>
                  <a:gd name="adj2" fmla="val 7945583"/>
                  <a:gd name="adj3" fmla="val 135355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15B8CFC3-3664-4C42-84C0-4A2360721D3B}"/>
                  </a:ext>
                </a:extLst>
              </p:cNvPr>
              <p:cNvCxnSpPr>
                <a:stCxn id="16" idx="3"/>
                <a:endCxn id="15" idx="5"/>
              </p:cNvCxnSpPr>
              <p:nvPr/>
            </p:nvCxnSpPr>
            <p:spPr>
              <a:xfrm rot="5400000">
                <a:off x="5246594" y="2580713"/>
                <a:ext cx="12700" cy="1966634"/>
              </a:xfrm>
              <a:prstGeom prst="curvedConnector3">
                <a:avLst>
                  <a:gd name="adj1" fmla="val 2854417"/>
                </a:avLst>
              </a:prstGeom>
              <a:ln w="8255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0F65C09-42BB-4038-858C-3297C889649B}"/>
                    </a:ext>
                  </a:extLst>
                </p:cNvPr>
                <p:cNvSpPr txBox="1"/>
                <p:nvPr/>
              </p:nvSpPr>
              <p:spPr>
                <a:xfrm>
                  <a:off x="1331844" y="2642161"/>
                  <a:ext cx="299786" cy="4229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0F65C09-42BB-4038-858C-3297C8896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844" y="2642161"/>
                  <a:ext cx="299786" cy="422932"/>
                </a:xfrm>
                <a:prstGeom prst="rect">
                  <a:avLst/>
                </a:prstGeom>
                <a:blipFill>
                  <a:blip r:embed="rId5"/>
                  <a:stretch>
                    <a:fillRect l="-44118" r="-44118" b="-6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D468AC-4550-473D-9312-1C4826E55479}"/>
                    </a:ext>
                  </a:extLst>
                </p:cNvPr>
                <p:cNvSpPr txBox="1"/>
                <p:nvPr/>
              </p:nvSpPr>
              <p:spPr>
                <a:xfrm>
                  <a:off x="7417906" y="2642161"/>
                  <a:ext cx="299786" cy="4229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D468AC-4550-473D-9312-1C4826E55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906" y="2642161"/>
                  <a:ext cx="299786" cy="422932"/>
                </a:xfrm>
                <a:prstGeom prst="rect">
                  <a:avLst/>
                </a:prstGeom>
                <a:blipFill>
                  <a:blip r:embed="rId6"/>
                  <a:stretch>
                    <a:fillRect l="-44118" r="-44118" b="-6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4D789A5-3C33-4640-BA19-67C16CC4D0FE}"/>
                    </a:ext>
                  </a:extLst>
                </p:cNvPr>
                <p:cNvSpPr txBox="1"/>
                <p:nvPr/>
              </p:nvSpPr>
              <p:spPr>
                <a:xfrm>
                  <a:off x="4034854" y="1598976"/>
                  <a:ext cx="936772" cy="4229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4D789A5-3C33-4640-BA19-67C16CC4D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4854" y="1598976"/>
                  <a:ext cx="936772" cy="422932"/>
                </a:xfrm>
                <a:prstGeom prst="rect">
                  <a:avLst/>
                </a:prstGeom>
                <a:blipFill>
                  <a:blip r:embed="rId7"/>
                  <a:stretch>
                    <a:fillRect l="-16038" r="-25472" b="-6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2C10C6-7FFB-4681-BD37-69A5790000D1}"/>
                    </a:ext>
                  </a:extLst>
                </p:cNvPr>
                <p:cNvSpPr txBox="1"/>
                <p:nvPr/>
              </p:nvSpPr>
              <p:spPr>
                <a:xfrm>
                  <a:off x="4034854" y="3729263"/>
                  <a:ext cx="936772" cy="4229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2C10C6-7FFB-4681-BD37-69A579000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4854" y="3729263"/>
                  <a:ext cx="936772" cy="422932"/>
                </a:xfrm>
                <a:prstGeom prst="rect">
                  <a:avLst/>
                </a:prstGeom>
                <a:blipFill>
                  <a:blip r:embed="rId8"/>
                  <a:stretch>
                    <a:fillRect l="-16038" r="-25472" b="-6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56DE17DA-5EB5-4D00-9B9F-2E24A0FA7A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11" y="2882688"/>
            <a:ext cx="3492989" cy="3371239"/>
          </a:xfrm>
          <a:prstGeom prst="rect">
            <a:avLst/>
          </a:prstGeom>
        </p:spPr>
      </p:pic>
      <p:pic>
        <p:nvPicPr>
          <p:cNvPr id="24" name="Picture 2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B3DADAB6-22A0-4312-9F51-8D90B67783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02" y="2882688"/>
            <a:ext cx="3800081" cy="33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0231 L -0.11041 -0.0004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0231 L 0.09545 -0.00023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A444-5CCD-4F68-B018-3B5C4932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Predictable and Unpredictable Information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D158B-0182-49F4-96C4-90648122B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225" y="1709738"/>
                <a:ext cx="11639549" cy="20812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0" dirty="0">
                    <a:solidFill>
                      <a:srgbClr val="FFC000"/>
                    </a:solidFill>
                  </a:rPr>
                  <a:t>The entropy function expresses the amount of uncertainty (information) resolved by flipping a coin,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C000"/>
                    </a:solidFill>
                    <a:effectLst/>
                    <a:ea typeface="Times New Roman" panose="02020603050405020304" pitchFamily="18" charset="0"/>
                  </a:rPr>
                  <a:t>where the </a:t>
                </a:r>
                <a:r>
                  <a:rPr lang="en-US" sz="2000" i="1" u="sng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imes New Roman" panose="02020603050405020304" pitchFamily="18" charset="0"/>
                  </a:rPr>
                  <a:t>predictable part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  <a:effectLst/>
                    <a:latin typeface="Rockwell" panose="02060603020205020403" pitchFamily="18" charset="0"/>
                    <a:ea typeface="Times New Roman" panose="02020603050405020304" pitchFamily="18" charset="0"/>
                  </a:rPr>
                  <a:t>estimates the amount of </a:t>
                </a:r>
                <a:r>
                  <a:rPr lang="en-US" sz="2000" i="1" dirty="0">
                    <a:solidFill>
                      <a:srgbClr val="FFC000"/>
                    </a:solidFill>
                    <a:effectLst/>
                    <a:latin typeface="Rockwell" panose="02060603020205020403" pitchFamily="18" charset="0"/>
                    <a:ea typeface="Times New Roman" panose="02020603050405020304" pitchFamily="18" charset="0"/>
                  </a:rPr>
                  <a:t>apparent </a:t>
                </a:r>
                <a:r>
                  <a:rPr lang="en-US" sz="2000" dirty="0">
                    <a:solidFill>
                      <a:srgbClr val="FFC000"/>
                    </a:solidFill>
                    <a:effectLst/>
                    <a:latin typeface="Rockwell" panose="02060603020205020403" pitchFamily="18" charset="0"/>
                    <a:ea typeface="Times New Roman" panose="02020603050405020304" pitchFamily="18" charset="0"/>
                  </a:rPr>
                  <a:t> uncertainty about the future  flipping outcome that might be resolved from the sequence of sides already shown, and the </a:t>
                </a:r>
                <a:r>
                  <a:rPr lang="en-US" sz="2000" i="1" u="sng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ckwell" panose="02060603020205020403" pitchFamily="18" charset="0"/>
                    <a:ea typeface="Times New Roman" panose="02020603050405020304" pitchFamily="18" charset="0"/>
                  </a:rPr>
                  <a:t>unpredictable information component</a:t>
                </a:r>
                <a:r>
                  <a:rPr lang="en-US" sz="2000" i="1" u="sng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  <a:effectLst/>
                    <a:latin typeface="Rockwell" panose="02060603020205020403" pitchFamily="18" charset="0"/>
                    <a:ea typeface="Times New Roman" panose="02020603050405020304" pitchFamily="18" charset="0"/>
                  </a:rPr>
                  <a:t>that cannot be inferred anyway.</a:t>
                </a:r>
                <a:endParaRPr lang="en-US" sz="2000" dirty="0">
                  <a:solidFill>
                    <a:srgbClr val="FFC000"/>
                  </a:solidFill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D158B-0182-49F4-96C4-90648122B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709738"/>
                <a:ext cx="11639549" cy="2081212"/>
              </a:xfrm>
              <a:blipFill>
                <a:blip r:embed="rId2"/>
                <a:stretch>
                  <a:fillRect l="-57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3B0E84-093F-4EA8-8D31-0D29CE37291B}"/>
                  </a:ext>
                </a:extLst>
              </p:cNvPr>
              <p:cNvSpPr txBox="1"/>
              <p:nvPr/>
            </p:nvSpPr>
            <p:spPr>
              <a:xfrm>
                <a:off x="1190625" y="3962400"/>
                <a:ext cx="8990859" cy="2662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lim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rgbClr val="FFC000"/>
                              </a:solidFill>
                            </a:rPr>
                            <m:t>excess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rgbClr val="FFC000"/>
                              </a:solidFill>
                            </a:rPr>
                            <m:t>entropy</m:t>
                          </m:r>
                        </m:lim>
                      </m:limLow>
                      <m:limLow>
                        <m:limLow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3B0E84-093F-4EA8-8D31-0D29CE37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3962400"/>
                <a:ext cx="8990859" cy="2662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1F73E37-4293-42A2-8DE0-FE305CCAF11D}"/>
              </a:ext>
            </a:extLst>
          </p:cNvPr>
          <p:cNvSpPr/>
          <p:nvPr/>
        </p:nvSpPr>
        <p:spPr>
          <a:xfrm>
            <a:off x="2010516" y="4419600"/>
            <a:ext cx="9905258" cy="873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C1FCB-60FE-4204-81EE-20935650618B}"/>
              </a:ext>
            </a:extLst>
          </p:cNvPr>
          <p:cNvSpPr/>
          <p:nvPr/>
        </p:nvSpPr>
        <p:spPr>
          <a:xfrm>
            <a:off x="2010516" y="5353050"/>
            <a:ext cx="9905258" cy="8738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7FD48-1B47-409E-8EEB-83C04322D45E}"/>
                  </a:ext>
                </a:extLst>
              </p:cNvPr>
              <p:cNvSpPr txBox="1"/>
              <p:nvPr/>
            </p:nvSpPr>
            <p:spPr>
              <a:xfrm>
                <a:off x="10334625" y="4564114"/>
                <a:ext cx="13334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7FD48-1B47-409E-8EEB-83C04322D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25" y="4564114"/>
                <a:ext cx="13334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11EB6-0408-4DF3-82C2-0C1FEF4F083C}"/>
                  </a:ext>
                </a:extLst>
              </p:cNvPr>
              <p:cNvSpPr txBox="1"/>
              <p:nvPr/>
            </p:nvSpPr>
            <p:spPr>
              <a:xfrm>
                <a:off x="10334624" y="5437919"/>
                <a:ext cx="13334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11EB6-0408-4DF3-82C2-0C1FEF4F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24" y="5437919"/>
                <a:ext cx="133349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4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1075</Words>
  <Application>Microsoft Office PowerPoint</Application>
  <PresentationFormat>Widescreen</PresentationFormat>
  <Paragraphs>123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</vt:lpstr>
      <vt:lpstr>Cambria Math</vt:lpstr>
      <vt:lpstr>Rockwell</vt:lpstr>
      <vt:lpstr>Symbol</vt:lpstr>
      <vt:lpstr>Times New Roman</vt:lpstr>
      <vt:lpstr>Tw Cen MT</vt:lpstr>
      <vt:lpstr>Office Theme</vt:lpstr>
      <vt:lpstr>Equation</vt:lpstr>
      <vt:lpstr>Discrete Time Markov Chains with Random Transition Times –Fractional Markov Chains</vt:lpstr>
      <vt:lpstr>Thanks Yuri!</vt:lpstr>
      <vt:lpstr>Random Transition Time in Discrete Time Markov Chains</vt:lpstr>
      <vt:lpstr>ARFIMA-type Kernel for a Fractional Markov Chain</vt:lpstr>
      <vt:lpstr>Example: A biased coin with random flipping times </vt:lpstr>
      <vt:lpstr>Properties of T_ε (p,q)</vt:lpstr>
      <vt:lpstr>Entanglement of probabilities</vt:lpstr>
      <vt:lpstr>Spectral gap  1-λ_2^((ε) ) (p)</vt:lpstr>
      <vt:lpstr>Predictable and Unpredictable Information Components</vt:lpstr>
      <vt:lpstr>Tossing an unfair coin</vt:lpstr>
      <vt:lpstr>Tossing an unfair coin</vt:lpstr>
      <vt:lpstr>Tossing an unfair coin</vt:lpstr>
      <vt:lpstr>PowerPoint Presentation</vt:lpstr>
      <vt:lpstr>Fractional coin tossing (ε=1) is always fair!</vt:lpstr>
      <vt:lpstr>What did I learn due to Yuri’s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Transition Time in Markov Chains</dc:title>
  <dc:creator>Volchenkov, Dimitri</dc:creator>
  <cp:lastModifiedBy>Volchenkov, Dimitri</cp:lastModifiedBy>
  <cp:revision>71</cp:revision>
  <dcterms:created xsi:type="dcterms:W3CDTF">2021-03-05T14:06:20Z</dcterms:created>
  <dcterms:modified xsi:type="dcterms:W3CDTF">2021-03-12T14:51:00Z</dcterms:modified>
</cp:coreProperties>
</file>