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9"/>
  </p:notesMasterIdLst>
  <p:sldIdLst>
    <p:sldId id="307" r:id="rId6"/>
    <p:sldId id="343" r:id="rId7"/>
    <p:sldId id="297" r:id="rId8"/>
    <p:sldId id="301" r:id="rId9"/>
    <p:sldId id="305" r:id="rId10"/>
    <p:sldId id="306" r:id="rId11"/>
    <p:sldId id="308" r:id="rId12"/>
    <p:sldId id="349" r:id="rId13"/>
    <p:sldId id="351" r:id="rId14"/>
    <p:sldId id="335" r:id="rId15"/>
    <p:sldId id="337" r:id="rId16"/>
    <p:sldId id="350" r:id="rId17"/>
    <p:sldId id="352" r:id="rId18"/>
    <p:sldId id="353" r:id="rId19"/>
    <p:sldId id="358" r:id="rId20"/>
    <p:sldId id="354" r:id="rId21"/>
    <p:sldId id="355" r:id="rId22"/>
    <p:sldId id="356" r:id="rId23"/>
    <p:sldId id="357" r:id="rId24"/>
    <p:sldId id="359" r:id="rId25"/>
    <p:sldId id="360" r:id="rId26"/>
    <p:sldId id="363" r:id="rId27"/>
    <p:sldId id="361" r:id="rId28"/>
    <p:sldId id="364" r:id="rId29"/>
    <p:sldId id="366" r:id="rId30"/>
    <p:sldId id="367" r:id="rId31"/>
    <p:sldId id="365" r:id="rId32"/>
    <p:sldId id="368" r:id="rId33"/>
    <p:sldId id="370" r:id="rId34"/>
    <p:sldId id="312" r:id="rId35"/>
    <p:sldId id="372" r:id="rId36"/>
    <p:sldId id="371" r:id="rId37"/>
    <p:sldId id="342" r:id="rId38"/>
  </p:sldIdLst>
  <p:sldSz cx="12192000" cy="6858000"/>
  <p:notesSz cx="6781800" cy="906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E0DC7-382F-4D95-A101-3E859D84EB0D}" v="9" dt="2021-04-16T14:55:44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2" autoAdjust="0"/>
    <p:restoredTop sz="86398" autoAdjust="0"/>
  </p:normalViewPr>
  <p:slideViewPr>
    <p:cSldViewPr snapToGrid="0">
      <p:cViewPr varScale="1">
        <p:scale>
          <a:sx n="64" d="100"/>
          <a:sy n="64" d="100"/>
        </p:scale>
        <p:origin x="64" y="668"/>
      </p:cViewPr>
      <p:guideLst/>
    </p:cSldViewPr>
  </p:slideViewPr>
  <p:outlineViewPr>
    <p:cViewPr>
      <p:scale>
        <a:sx n="33" d="100"/>
        <a:sy n="33" d="100"/>
      </p:scale>
      <p:origin x="0" y="-13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Edelman" userId="e9ad0103-e457-445f-b9e1-9a6b882e2a9e" providerId="ADAL" clId="{9C9E0DC7-382F-4D95-A101-3E859D84EB0D}"/>
    <pc:docChg chg="modSld">
      <pc:chgData name="Mark Edelman" userId="e9ad0103-e457-445f-b9e1-9a6b882e2a9e" providerId="ADAL" clId="{9C9E0DC7-382F-4D95-A101-3E859D84EB0D}" dt="2021-04-16T14:55:44.994" v="28"/>
      <pc:docMkLst>
        <pc:docMk/>
      </pc:docMkLst>
      <pc:sldChg chg="modSp mod">
        <pc:chgData name="Mark Edelman" userId="e9ad0103-e457-445f-b9e1-9a6b882e2a9e" providerId="ADAL" clId="{9C9E0DC7-382F-4D95-A101-3E859D84EB0D}" dt="2021-04-15T22:19:38.205" v="11" actId="20577"/>
        <pc:sldMkLst>
          <pc:docMk/>
          <pc:sldMk cId="0" sldId="307"/>
        </pc:sldMkLst>
        <pc:spChg chg="mod">
          <ac:chgData name="Mark Edelman" userId="e9ad0103-e457-445f-b9e1-9a6b882e2a9e" providerId="ADAL" clId="{9C9E0DC7-382F-4D95-A101-3E859D84EB0D}" dt="2021-04-15T22:19:38.205" v="11" actId="20577"/>
          <ac:spMkLst>
            <pc:docMk/>
            <pc:sldMk cId="0" sldId="307"/>
            <ac:spMk id="3075" creationId="{00000000-0000-0000-0000-000000000000}"/>
          </ac:spMkLst>
        </pc:spChg>
      </pc:sldChg>
      <pc:sldChg chg="addSp delSp modSp mod">
        <pc:chgData name="Mark Edelman" userId="e9ad0103-e457-445f-b9e1-9a6b882e2a9e" providerId="ADAL" clId="{9C9E0DC7-382F-4D95-A101-3E859D84EB0D}" dt="2021-04-16T14:55:44.994" v="28"/>
        <pc:sldMkLst>
          <pc:docMk/>
          <pc:sldMk cId="3096408584" sldId="335"/>
        </pc:sldMkLst>
        <pc:grpChg chg="mod">
          <ac:chgData name="Mark Edelman" userId="e9ad0103-e457-445f-b9e1-9a6b882e2a9e" providerId="ADAL" clId="{9C9E0DC7-382F-4D95-A101-3E859D84EB0D}" dt="2021-04-16T14:55:05.532" v="18"/>
          <ac:grpSpMkLst>
            <pc:docMk/>
            <pc:sldMk cId="3096408584" sldId="335"/>
            <ac:grpSpMk id="14" creationId="{CEF91182-3A05-4CDE-8CE7-AC29BFF2A57A}"/>
          </ac:grpSpMkLst>
        </pc:grpChg>
        <pc:grpChg chg="del mod">
          <ac:chgData name="Mark Edelman" userId="e9ad0103-e457-445f-b9e1-9a6b882e2a9e" providerId="ADAL" clId="{9C9E0DC7-382F-4D95-A101-3E859D84EB0D}" dt="2021-04-16T14:55:18.426" v="20"/>
          <ac:grpSpMkLst>
            <pc:docMk/>
            <pc:sldMk cId="3096408584" sldId="335"/>
            <ac:grpSpMk id="15" creationId="{E4670ED2-DBB3-4F4B-B4FE-910AE8B1A782}"/>
          </ac:grpSpMkLst>
        </pc:grpChg>
        <pc:grpChg chg="del mod">
          <ac:chgData name="Mark Edelman" userId="e9ad0103-e457-445f-b9e1-9a6b882e2a9e" providerId="ADAL" clId="{9C9E0DC7-382F-4D95-A101-3E859D84EB0D}" dt="2021-04-16T14:55:44.994" v="28"/>
          <ac:grpSpMkLst>
            <pc:docMk/>
            <pc:sldMk cId="3096408584" sldId="335"/>
            <ac:grpSpMk id="19" creationId="{192289B9-69AA-4EAC-9204-FAF3C96C36A0}"/>
          </ac:grpSpMkLst>
        </pc:grpChg>
        <pc:inkChg chg="add del">
          <ac:chgData name="Mark Edelman" userId="e9ad0103-e457-445f-b9e1-9a6b882e2a9e" providerId="ADAL" clId="{9C9E0DC7-382F-4D95-A101-3E859D84EB0D}" dt="2021-04-16T14:55:19.276" v="21"/>
          <ac:inkMkLst>
            <pc:docMk/>
            <pc:sldMk cId="3096408584" sldId="335"/>
            <ac:inkMk id="3" creationId="{CB263D69-3CD2-43D6-A709-D173014466FD}"/>
          </ac:inkMkLst>
        </pc:inkChg>
        <pc:inkChg chg="add del">
          <ac:chgData name="Mark Edelman" userId="e9ad0103-e457-445f-b9e1-9a6b882e2a9e" providerId="ADAL" clId="{9C9E0DC7-382F-4D95-A101-3E859D84EB0D}" dt="2021-04-16T14:55:18.424" v="19"/>
          <ac:inkMkLst>
            <pc:docMk/>
            <pc:sldMk cId="3096408584" sldId="335"/>
            <ac:inkMk id="5" creationId="{813551F2-522A-46A6-97C0-7CDB1E0759F8}"/>
          </ac:inkMkLst>
        </pc:inkChg>
        <pc:inkChg chg="add del mod">
          <ac:chgData name="Mark Edelman" userId="e9ad0103-e457-445f-b9e1-9a6b882e2a9e" providerId="ADAL" clId="{9C9E0DC7-382F-4D95-A101-3E859D84EB0D}" dt="2021-04-16T14:55:18.426" v="20"/>
          <ac:inkMkLst>
            <pc:docMk/>
            <pc:sldMk cId="3096408584" sldId="335"/>
            <ac:inkMk id="6" creationId="{74529B03-39F5-4F9B-B952-28A1E48D501C}"/>
          </ac:inkMkLst>
        </pc:inkChg>
        <pc:inkChg chg="add del mod">
          <ac:chgData name="Mark Edelman" userId="e9ad0103-e457-445f-b9e1-9a6b882e2a9e" providerId="ADAL" clId="{9C9E0DC7-382F-4D95-A101-3E859D84EB0D}" dt="2021-04-16T14:55:21.342" v="22"/>
          <ac:inkMkLst>
            <pc:docMk/>
            <pc:sldMk cId="3096408584" sldId="335"/>
            <ac:inkMk id="11" creationId="{F5F3F708-CE27-491E-8A40-EEA3D19653B5}"/>
          </ac:inkMkLst>
        </pc:inkChg>
        <pc:inkChg chg="add mod">
          <ac:chgData name="Mark Edelman" userId="e9ad0103-e457-445f-b9e1-9a6b882e2a9e" providerId="ADAL" clId="{9C9E0DC7-382F-4D95-A101-3E859D84EB0D}" dt="2021-04-16T14:55:05.532" v="18"/>
          <ac:inkMkLst>
            <pc:docMk/>
            <pc:sldMk cId="3096408584" sldId="335"/>
            <ac:inkMk id="12" creationId="{CCD4C114-60E2-44DA-AC56-64A308C49100}"/>
          </ac:inkMkLst>
        </pc:inkChg>
        <pc:inkChg chg="add mod">
          <ac:chgData name="Mark Edelman" userId="e9ad0103-e457-445f-b9e1-9a6b882e2a9e" providerId="ADAL" clId="{9C9E0DC7-382F-4D95-A101-3E859D84EB0D}" dt="2021-04-16T14:55:05.532" v="18"/>
          <ac:inkMkLst>
            <pc:docMk/>
            <pc:sldMk cId="3096408584" sldId="335"/>
            <ac:inkMk id="13" creationId="{778FC35C-24A3-43C4-8FC2-C5F56F65B538}"/>
          </ac:inkMkLst>
        </pc:inkChg>
        <pc:inkChg chg="add del mod">
          <ac:chgData name="Mark Edelman" userId="e9ad0103-e457-445f-b9e1-9a6b882e2a9e" providerId="ADAL" clId="{9C9E0DC7-382F-4D95-A101-3E859D84EB0D}" dt="2021-04-16T14:55:44.994" v="28"/>
          <ac:inkMkLst>
            <pc:docMk/>
            <pc:sldMk cId="3096408584" sldId="335"/>
            <ac:inkMk id="16" creationId="{76CC10D5-7077-4B67-AF78-37BFC41CECCF}"/>
          </ac:inkMkLst>
        </pc:inkChg>
        <pc:inkChg chg="add mod">
          <ac:chgData name="Mark Edelman" userId="e9ad0103-e457-445f-b9e1-9a6b882e2a9e" providerId="ADAL" clId="{9C9E0DC7-382F-4D95-A101-3E859D84EB0D}" dt="2021-04-16T14:55:44.994" v="28"/>
          <ac:inkMkLst>
            <pc:docMk/>
            <pc:sldMk cId="3096408584" sldId="335"/>
            <ac:inkMk id="17" creationId="{4BAE017C-48AD-45FE-8C6F-C81CADD658CF}"/>
          </ac:inkMkLst>
        </pc:inkChg>
        <pc:inkChg chg="add del mod">
          <ac:chgData name="Mark Edelman" userId="e9ad0103-e457-445f-b9e1-9a6b882e2a9e" providerId="ADAL" clId="{9C9E0DC7-382F-4D95-A101-3E859D84EB0D}" dt="2021-04-16T14:55:44.992" v="27"/>
          <ac:inkMkLst>
            <pc:docMk/>
            <pc:sldMk cId="3096408584" sldId="335"/>
            <ac:inkMk id="18" creationId="{6853228E-2936-401D-8B02-7626C9FCEFA3}"/>
          </ac:inkMkLst>
        </pc:ink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0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0T16:19:25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6816 17350 148 0,'-11'0'57'0,"4"6"-44"0,0 0-4 0,7-2-4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6T14:55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2560,'26'22'960,"-7"-9"-768,25 9-224,-18-16-224,14 1-320,-8-3-96,21-4 256,-7-4 160,-9-3 320,-5 1 192,-12 6-128,-13 0-64,-7 0-32,-7-5-32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6T14:55:0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81 4224,'-20'-7'1664,"16"1"-1312,8 6-352,-4 0-288,7-4-192,12-3 32,1 0 192,0-3 64,-1-1 192,-6 4 64,-6 3 352,-1-3 192,-6 7-1312,0 0-576,-6-6 608,-7 1 288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6T14:55:2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3328,'-33'18'1312,"7"-18"-1024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3820AE-F654-4101-A6D8-23762E5F8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4965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A4209-9DD7-4553-8282-1174BB49D4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54965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A46D5C95-3DF9-4745-9423-24429550580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AF67DC1-BA7C-4855-AD70-C714693096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71513" y="1133475"/>
            <a:ext cx="5438775" cy="3060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74C4F56-CA27-4DEF-B455-51C87B77A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180" y="4363879"/>
            <a:ext cx="5425440" cy="3570446"/>
          </a:xfrm>
          <a:prstGeom prst="rect">
            <a:avLst/>
          </a:prstGeom>
        </p:spPr>
        <p:txBody>
          <a:bodyPr vert="horz" lIns="90562" tIns="45281" rIns="90562" bIns="452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2D12C-020F-4708-AA59-FB9843F384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2837"/>
            <a:ext cx="2938780" cy="454964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9E1B9-1BD6-4FE2-9BB4-46C92F38F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1451" y="8612837"/>
            <a:ext cx="2938780" cy="454964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6ABEE5C9-E73D-4F78-9BDD-9E4A16DAD8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EE5C9-E73D-4F78-9BDD-9E4A16DAD8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66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906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19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36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92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87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868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400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286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E864E2E-21D4-4A54-B65E-38AED6D54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70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E864E2E-21D4-4A54-B65E-38AED6D54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6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E864E2E-21D4-4A54-B65E-38AED6D54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12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E864E2E-21D4-4A54-B65E-38AED6D54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6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EE5C9-E73D-4F78-9BDD-9E4A16DAD8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7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537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>
            <a:extLst>
              <a:ext uri="{FF2B5EF4-FFF2-40B4-BE49-F238E27FC236}">
                <a16:creationId xmlns:a16="http://schemas.microsoft.com/office/drawing/2014/main" id="{CA604295-0AAD-428A-A159-B6A9F5718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262D29-CB57-4C31-B9B5-57AADAAF9D93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283" name="Text Box 1">
            <a:extLst>
              <a:ext uri="{FF2B5EF4-FFF2-40B4-BE49-F238E27FC236}">
                <a16:creationId xmlns:a16="http://schemas.microsoft.com/office/drawing/2014/main" id="{83C55104-B498-4819-8C4A-D01E5C18B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740488E2-7BE1-4729-9496-701A2E92A9C5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87FC6B0A-4E88-482E-A37E-72D8594C39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C4DD8471-E85B-41F2-A223-185388B4A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>
            <a:extLst>
              <a:ext uri="{FF2B5EF4-FFF2-40B4-BE49-F238E27FC236}">
                <a16:creationId xmlns:a16="http://schemas.microsoft.com/office/drawing/2014/main" id="{CA604295-0AAD-428A-A159-B6A9F5718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262D29-CB57-4C31-B9B5-57AADAAF9D93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283" name="Text Box 1">
            <a:extLst>
              <a:ext uri="{FF2B5EF4-FFF2-40B4-BE49-F238E27FC236}">
                <a16:creationId xmlns:a16="http://schemas.microsoft.com/office/drawing/2014/main" id="{83C55104-B498-4819-8C4A-D01E5C18B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740488E2-7BE1-4729-9496-701A2E92A9C5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87FC6B0A-4E88-482E-A37E-72D8594C39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C4DD8471-E85B-41F2-A223-185388B4A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76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FA6E3E8-61C5-41DA-899F-519B80A20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865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82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96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32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83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B8A5-189D-4D7D-B7B2-5189CB3D1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74C43-F1A9-4544-B217-68849C290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703CB-54DA-4FF3-847F-DA5E1519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D73CA-677D-42C9-94FD-A166F96B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DE8F2-925A-4564-ADBC-AB5E41B3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A5964-4F97-420F-9087-3C989807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DE42E-D306-4C17-A653-E35E53DBC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FFDB0-B89E-4804-A3DA-3E74BDED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4E989-E108-4D3B-9E7D-389891E8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43DC-3328-4287-85C0-2E283C1D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9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7FA63-9779-4BB6-89C1-1FD5A35E9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DBD62-9D73-4475-A615-B0395CAF4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75D57-4098-4D79-BB47-5E233899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98509-050A-47C8-9FEC-72C19A61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FBEAC-4F27-464E-AF16-4FCC38F3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6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BBA5-FCF2-43E0-BD57-C877DCD99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3597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DC361-F3E3-4699-A3A0-978EFDFEE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4315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3D5C8-AC72-4A35-B786-CC5A46FCB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7481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9490E-C019-470E-A58A-27CF7846B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8947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C5A9E-EA4E-4199-B898-1CEF4AA3C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8100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F8CCD-9DE8-4FB2-B909-37AA4860A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2309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F6CF2-97BE-4236-A1C4-4BA2344B4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4592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80A4B-003E-4A7A-870B-23A58153E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93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A895-6446-4BCF-8091-1F804431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47CA-7A04-4D43-93EB-BE6783D4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EBEB7-5D51-4DA9-859D-C6F54C22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A2DA-2D2A-4CE3-B8E9-45428990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5DA02-270E-4836-9C9A-A5F67101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65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0C61C-F4DE-442E-A771-0F74830BD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1437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085E8-116F-4510-92C8-C127D20AE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4509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7F3FE-C95A-4F88-BA4A-9A0AC60E8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005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0A7E5-1810-46DC-BA8A-C2A3176C9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5193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4A6B9-E21B-4CF5-A04E-F67E71BF7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0863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463D-1BD1-43F8-BF73-0F58B73B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FFFE5-533A-4EAD-AE7E-B76D2480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27E8A-2988-4087-8B66-5537A238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B2FFB-D4C4-4614-869E-70838500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DBE78-21C8-4E0D-B83E-5864AB9A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B409-84BF-42E5-A879-7C8D2A16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1D76E-085D-4C16-B386-8C1F43DD1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EFC8E-F961-4ABC-A753-DF2E7AB54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3F9EE-0896-4EFE-A136-76DB6063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96BB1-0A3C-448A-B8C3-EC189742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835F9-A6AA-4337-AE88-189E6199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8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98DE-4986-41AC-A1E7-0C793EA7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A4EA8-361F-4510-8395-7D8328B50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84419-D8EE-4DF8-8435-515C51F04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4B199-DF03-4FBB-A46A-BA65D64A2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00049-25BD-444F-8496-B7FC038A8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E4CCD8-D479-4503-BE1F-CB57BB2D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97B8E-E7BB-42A3-93EF-9B5747F7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1355F-3EE3-498E-9CE6-45422B19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8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8809-2A50-4B5C-AD3F-10D1464D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727B0-2F51-4646-9DAA-5F73D0DD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7F7FA-F6A4-4BE7-BCE6-FD9857A3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07F4B-7102-447A-B657-9CAD28F6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5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10361-6E73-4E76-B129-547B3EC2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03B37-ED8E-4180-93A5-2C8E9F03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17BD3-9DC2-46A8-ADAB-129131D1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8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D83F-DF03-4A91-A755-AB1F39CA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E0F5A-1B7D-4C8E-9698-06219544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0DE4F-156B-44E4-891D-2E2403F63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27275-DED3-4B86-9137-1C7C0247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94C38-DCD1-4230-BF6A-6BB72204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17E44-61FA-43F7-907D-631C2C64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6B07-F0BA-4A9A-9C41-55F06ADF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2D274-C237-4BF9-A424-EB6BAD810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0892D-C7F1-4827-928A-A7E6292E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58456-9159-4FA6-BE77-ECBFBE00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D05A4-F412-41D5-B9E2-815641AA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53230-EBB1-4939-BB2E-D58C4C2C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F6A19-A1EB-488A-81A8-8B0A7AA3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8A005-57F6-4231-A8BF-6E6F3C4B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1CB80-6C0D-43AA-974D-8DD723AC1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A6E8-F70A-4844-A3A2-A14C1FE29EE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C3D10-3BB1-453F-A86B-7C6925F34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6788E-24F4-440E-9E6C-0250C0F05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1C09-3001-4906-9A36-5B3A86B82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3480B2-AB9F-4874-9AD3-11BC93213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77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4.emf"/><Relationship Id="rId7" Type="http://schemas.openxmlformats.org/officeDocument/2006/relationships/image" Target="../media/image35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.xml"/><Relationship Id="rId11" Type="http://schemas.openxmlformats.org/officeDocument/2006/relationships/image" Target="../media/image37.png"/><Relationship Id="rId5" Type="http://schemas.openxmlformats.org/officeDocument/2006/relationships/image" Target="../media/image45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jpeg"/><Relationship Id="rId5" Type="http://schemas.openxmlformats.org/officeDocument/2006/relationships/image" Target="../media/image58.emf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45757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Cycles in discrete fractional 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 power-law memory) systems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92056"/>
            <a:ext cx="8534400" cy="422127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Mark Edelman</a:t>
            </a:r>
          </a:p>
          <a:p>
            <a:pPr eaLnBrk="1" hangingPunct="1"/>
            <a:endParaRPr lang="en-US" altLang="en-US" sz="2800" dirty="0">
              <a:latin typeface="Times New Roman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Stern College for Women, Yeshiva University  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Courant Institute of Mathematical Sciences, NYU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BCC CUNY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  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April 16, 2020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0" y="1457572"/>
            <a:ext cx="12192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155012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0CA226-B0FD-4BEC-9555-86067976C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4"/>
            <a:ext cx="9511991" cy="2994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FBE2F-1D4B-48DF-8C7F-EA39142B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0973"/>
            <a:ext cx="9545523" cy="3120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5510F-1BAD-4CE4-8D0D-2FA51A2DDA3A}"/>
              </a:ext>
            </a:extLst>
          </p:cNvPr>
          <p:cNvSpPr txBox="1"/>
          <p:nvPr/>
        </p:nvSpPr>
        <p:spPr>
          <a:xfrm>
            <a:off x="9511991" y="66570"/>
            <a:ext cx="268001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Upper: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29+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 is the rightmost bifurcate-on); (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n-NO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61+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i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n-NO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95+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i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r>
              <a:rPr lang="nn-NO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T=2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806,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036; The unstable fixed point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lim0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935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0C666-4A09-4C71-B180-CC69C8D7FEEF}"/>
              </a:ext>
            </a:extLst>
          </p:cNvPr>
          <p:cNvSpPr/>
          <p:nvPr/>
        </p:nvSpPr>
        <p:spPr>
          <a:xfrm>
            <a:off x="1143001" y="2963087"/>
            <a:ext cx="8098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Asymptotically period two trajectories for the Caputo fractional (upper) and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fractional difference (lower) logistic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-family of maps with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EF865-D34C-44EA-9EC6-DF0484800958}"/>
              </a:ext>
            </a:extLst>
          </p:cNvPr>
          <p:cNvSpPr txBox="1"/>
          <p:nvPr/>
        </p:nvSpPr>
        <p:spPr>
          <a:xfrm>
            <a:off x="9616701" y="3905242"/>
            <a:ext cx="25752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Lower: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085+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005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3), 0.12, 0.14 (the left-most); (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n-NO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6+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i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n-NO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nn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</a:p>
          <a:p>
            <a:r>
              <a:rPr lang="nn-NO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T=2</a:t>
            </a:r>
            <a:r>
              <a:rPr lang="nn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305,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0.724; The unstable fixed point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lim0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8ED51D-E268-486A-B116-B64EE488F48F}"/>
                  </a:ext>
                </a:extLst>
              </p14:cNvPr>
              <p14:cNvContentPartPr/>
              <p14:nvPr/>
            </p14:nvContentPartPr>
            <p14:xfrm>
              <a:off x="2444760" y="6246000"/>
              <a:ext cx="9360" cy="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8ED51D-E268-486A-B116-B64EE488F4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080" y="5083920"/>
                <a:ext cx="1643400" cy="11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EF91182-3A05-4CDE-8CE7-AC29BFF2A57A}"/>
              </a:ext>
            </a:extLst>
          </p:cNvPr>
          <p:cNvGrpSpPr/>
          <p:nvPr/>
        </p:nvGrpSpPr>
        <p:grpSpPr>
          <a:xfrm>
            <a:off x="3241174" y="4879565"/>
            <a:ext cx="270720" cy="129600"/>
            <a:chOff x="3241174" y="4879565"/>
            <a:chExt cx="27072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D4C114-60E2-44DA-AC56-64A308C49100}"/>
                    </a:ext>
                  </a:extLst>
                </p14:cNvPr>
                <p14:cNvContentPartPr/>
                <p14:nvPr/>
              </p14:nvContentPartPr>
              <p14:xfrm>
                <a:off x="3374014" y="4879565"/>
                <a:ext cx="137880" cy="27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D4C114-60E2-44DA-AC56-64A308C491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65374" y="4870925"/>
                  <a:ext cx="155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8FC35C-24A3-43C4-8FC2-C5F56F65B538}"/>
                    </a:ext>
                  </a:extLst>
                </p14:cNvPr>
                <p14:cNvContentPartPr/>
                <p14:nvPr/>
              </p14:nvContentPartPr>
              <p14:xfrm>
                <a:off x="3241174" y="4979645"/>
                <a:ext cx="42120" cy="29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8FC35C-24A3-43C4-8FC2-C5F56F65B5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534" y="4970645"/>
                  <a:ext cx="597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AE017C-48AD-45FE-8C6F-C81CADD658CF}"/>
                  </a:ext>
                </a:extLst>
              </p14:cNvPr>
              <p14:cNvContentPartPr/>
              <p14:nvPr/>
            </p14:nvContentPartPr>
            <p14:xfrm>
              <a:off x="987214" y="5469245"/>
              <a:ext cx="21600" cy="6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AE017C-48AD-45FE-8C6F-C81CADD658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8574" y="5460245"/>
                <a:ext cx="3924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64085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56055-3D57-4C86-88FB-77937F9C7590}"/>
              </a:ext>
            </a:extLst>
          </p:cNvPr>
          <p:cNvSpPr/>
          <p:nvPr/>
        </p:nvSpPr>
        <p:spPr>
          <a:xfrm>
            <a:off x="0" y="1990359"/>
            <a:ext cx="12192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AF88C1-E753-4CE7-B710-34906DFDF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322" y="-6683"/>
            <a:ext cx="9967356" cy="112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99CC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Convergence to the stable fixed point follows the power law with the power α</a:t>
            </a: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B3237A9A-ECD3-45E7-B1A8-63909AFA4C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2" y="1227116"/>
            <a:ext cx="12192000" cy="0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86A8096E-BF27-45B9-84F3-5D8DA3BCE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-2" y="1319148"/>
            <a:ext cx="12192001" cy="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12513-DB86-40FD-A756-3270C7127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722672"/>
            <a:ext cx="12191998" cy="38379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AF9E04-C262-492A-B03B-C4DDBAD46349}"/>
              </a:ext>
            </a:extLst>
          </p:cNvPr>
          <p:cNvSpPr/>
          <p:nvPr/>
        </p:nvSpPr>
        <p:spPr>
          <a:xfrm>
            <a:off x="570014" y="5662556"/>
            <a:ext cx="1129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Power-law convergence of trajectories to the fixed point (stable (</a:t>
            </a:r>
            <a:r>
              <a:rPr lang="en-US" sz="2400" b="1" dirty="0">
                <a:latin typeface="Times-Bold"/>
              </a:rPr>
              <a:t>b</a:t>
            </a:r>
            <a:r>
              <a:rPr lang="en-US" sz="2400" dirty="0">
                <a:latin typeface="Times-Roman"/>
              </a:rPr>
              <a:t>) or unstable (</a:t>
            </a:r>
            <a:r>
              <a:rPr lang="en-US" sz="2400" b="1" dirty="0">
                <a:latin typeface="Times-Bold"/>
              </a:rPr>
              <a:t>a</a:t>
            </a:r>
            <a:r>
              <a:rPr lang="en-US" sz="2400" dirty="0">
                <a:latin typeface="Times-Roman"/>
              </a:rPr>
              <a:t>) and (</a:t>
            </a:r>
            <a:r>
              <a:rPr lang="en-US" sz="2400" b="1" dirty="0">
                <a:latin typeface="Times-Bold"/>
              </a:rPr>
              <a:t>c</a:t>
            </a:r>
            <a:r>
              <a:rPr lang="en-US" sz="2400" dirty="0">
                <a:latin typeface="Times-Roman"/>
              </a:rPr>
              <a:t>)) </a:t>
            </a:r>
          </a:p>
          <a:p>
            <a:r>
              <a:rPr lang="en-US" sz="2400" dirty="0">
                <a:latin typeface="Times-Roman"/>
              </a:rPr>
              <a:t>for the fractional (</a:t>
            </a:r>
            <a:r>
              <a:rPr lang="en-US" sz="2400" b="1" dirty="0">
                <a:latin typeface="Times-Bold"/>
              </a:rPr>
              <a:t>a</a:t>
            </a:r>
            <a:r>
              <a:rPr lang="en-US" sz="2400" dirty="0">
                <a:latin typeface="Times-Roman"/>
              </a:rPr>
              <a:t>) and (</a:t>
            </a:r>
            <a:r>
              <a:rPr lang="en-US" sz="2400" b="1" dirty="0">
                <a:latin typeface="Times-Bold"/>
              </a:rPr>
              <a:t>b</a:t>
            </a:r>
            <a:r>
              <a:rPr lang="en-US" sz="2400" dirty="0">
                <a:latin typeface="Times-Roman"/>
              </a:rPr>
              <a:t>) and fractional difference (</a:t>
            </a:r>
            <a:r>
              <a:rPr lang="en-US" sz="2400" b="1" dirty="0">
                <a:latin typeface="Times-Bold"/>
              </a:rPr>
              <a:t>c</a:t>
            </a:r>
            <a:r>
              <a:rPr lang="en-US" sz="2400" dirty="0">
                <a:latin typeface="Times-Roman"/>
              </a:rPr>
              <a:t>) Caputo logistic </a:t>
            </a:r>
            <a:r>
              <a:rPr lang="en-US" sz="2400" i="1" dirty="0">
                <a:latin typeface="MTMI"/>
              </a:rPr>
              <a:t>α</a:t>
            </a:r>
            <a:r>
              <a:rPr lang="en-US" sz="2400" dirty="0">
                <a:latin typeface="Times-Roman"/>
              </a:rPr>
              <a:t>-family of maps</a:t>
            </a:r>
            <a:r>
              <a:rPr lang="en-US" sz="800" dirty="0">
                <a:latin typeface="Times-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753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l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-cycles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11620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2AD38-29C3-4E86-AED2-1093EC791F6C}"/>
              </a:ext>
            </a:extLst>
          </p:cNvPr>
          <p:cNvSpPr txBox="1"/>
          <p:nvPr/>
        </p:nvSpPr>
        <p:spPr>
          <a:xfrm>
            <a:off x="0" y="946694"/>
            <a:ext cx="350448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Nl+m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0&lt;m&lt;l+1: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totals, each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only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points in a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 2  3 …    l   +0xl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 2  3 …    l   +1xl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2   3… m-1  +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6FA56-C767-4124-9A80-E6785A142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890" y="1080179"/>
            <a:ext cx="8340819" cy="57746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41EF2A7-B090-497B-96F2-D80D6C130D8E}"/>
              </a:ext>
            </a:extLst>
          </p:cNvPr>
          <p:cNvSpPr/>
          <p:nvPr/>
        </p:nvSpPr>
        <p:spPr>
          <a:xfrm>
            <a:off x="130291" y="5112052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B4F893-525D-4E1D-BC4F-66652CB2426A}"/>
              </a:ext>
            </a:extLst>
          </p:cNvPr>
          <p:cNvSpPr/>
          <p:nvPr/>
        </p:nvSpPr>
        <p:spPr>
          <a:xfrm>
            <a:off x="493545" y="5112769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06CB54-2A59-42A9-B3B0-1ADE1D1F33A9}"/>
              </a:ext>
            </a:extLst>
          </p:cNvPr>
          <p:cNvSpPr/>
          <p:nvPr/>
        </p:nvSpPr>
        <p:spPr>
          <a:xfrm>
            <a:off x="856659" y="5112052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F03348-7369-4666-BB84-F39844526718}"/>
              </a:ext>
            </a:extLst>
          </p:cNvPr>
          <p:cNvSpPr/>
          <p:nvPr/>
        </p:nvSpPr>
        <p:spPr>
          <a:xfrm>
            <a:off x="2022050" y="5112052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46CFB8-D23B-445C-B97A-4C44A9F4888E}"/>
              </a:ext>
            </a:extLst>
          </p:cNvPr>
          <p:cNvSpPr/>
          <p:nvPr/>
        </p:nvSpPr>
        <p:spPr>
          <a:xfrm>
            <a:off x="145333" y="5525411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535C51-EA8A-4662-9DCC-4DFC9B5C1D09}"/>
              </a:ext>
            </a:extLst>
          </p:cNvPr>
          <p:cNvSpPr/>
          <p:nvPr/>
        </p:nvSpPr>
        <p:spPr>
          <a:xfrm>
            <a:off x="465933" y="5525411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E482883-8A7F-4D9D-BB73-A3974BEFE0E6}"/>
              </a:ext>
            </a:extLst>
          </p:cNvPr>
          <p:cNvSpPr/>
          <p:nvPr/>
        </p:nvSpPr>
        <p:spPr>
          <a:xfrm>
            <a:off x="871700" y="5525411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7796F7-31BA-4AF9-879E-FED4E16C5AFA}"/>
              </a:ext>
            </a:extLst>
          </p:cNvPr>
          <p:cNvSpPr/>
          <p:nvPr/>
        </p:nvSpPr>
        <p:spPr>
          <a:xfrm>
            <a:off x="2037420" y="5584989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9983B6-B70C-49D8-B478-CF177A30B1CF}"/>
              </a:ext>
            </a:extLst>
          </p:cNvPr>
          <p:cNvSpPr/>
          <p:nvPr/>
        </p:nvSpPr>
        <p:spPr>
          <a:xfrm>
            <a:off x="135005" y="6576882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610B27-5B93-4182-AF38-44D45D6ECD03}"/>
              </a:ext>
            </a:extLst>
          </p:cNvPr>
          <p:cNvSpPr/>
          <p:nvPr/>
        </p:nvSpPr>
        <p:spPr>
          <a:xfrm>
            <a:off x="522892" y="6576882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FC6661-6841-4082-9E45-0FACA90D55F2}"/>
              </a:ext>
            </a:extLst>
          </p:cNvPr>
          <p:cNvSpPr/>
          <p:nvPr/>
        </p:nvSpPr>
        <p:spPr>
          <a:xfrm>
            <a:off x="874074" y="6576882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825BDF-7465-4CBA-97ED-CB07FFEE2408}"/>
              </a:ext>
            </a:extLst>
          </p:cNvPr>
          <p:cNvSpPr/>
          <p:nvPr/>
        </p:nvSpPr>
        <p:spPr>
          <a:xfrm>
            <a:off x="1620490" y="6565790"/>
            <a:ext cx="170334" cy="19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57E66F-41F4-43AF-9CFC-5063138B1770}"/>
              </a:ext>
            </a:extLst>
          </p:cNvPr>
          <p:cNvCxnSpPr/>
          <p:nvPr/>
        </p:nvCxnSpPr>
        <p:spPr>
          <a:xfrm>
            <a:off x="130291" y="5112052"/>
            <a:ext cx="0" cy="166381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491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l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-cycles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11620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B368F-66D9-4EEA-A122-67E8F8ED0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008"/>
            <a:ext cx="3275328" cy="1255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E9A91-11C0-4382-A622-069C1DD33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32" y="2507466"/>
            <a:ext cx="9909763" cy="1323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0737A-3560-4A15-8D73-FA7684F95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32" y="3923590"/>
            <a:ext cx="8140861" cy="2099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8702679" y="5042118"/>
            <a:ext cx="35966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S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sum of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finite number of terms which tend to 0 as 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569F8C-53ED-43B9-8300-69B803FEE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798" y="6339829"/>
            <a:ext cx="1656394" cy="4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038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l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-cycles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11620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-1" y="1062562"/>
            <a:ext cx="120750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assume that when                  the system converges to a period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sink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-cycle):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as                     the previous equation can be written as    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Here we have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infinite totals,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which will be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considered on the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next slide.           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A69B78-A3E0-4F1E-9452-718942D24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305" y="1122914"/>
            <a:ext cx="1479581" cy="462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EA9841-F280-49A6-9510-354E0F14C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199" y="1615567"/>
            <a:ext cx="6224635" cy="737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520EF-1DDE-4F57-B373-39B14B4F0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44" y="3051513"/>
            <a:ext cx="7951174" cy="2821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1150D2-80FB-49FC-9541-A134C503A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44" y="6046379"/>
            <a:ext cx="5599221" cy="7825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FD5EB-9B65-4EF3-A818-9D01E6947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19" y="2415577"/>
            <a:ext cx="1479581" cy="4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085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848D73-907E-4D6C-BCA7-03983A521DEB}"/>
                  </a:ext>
                </a:extLst>
              </p:cNvPr>
              <p:cNvSpPr txBox="1"/>
              <p:nvPr/>
            </p:nvSpPr>
            <p:spPr>
              <a:xfrm>
                <a:off x="2982566" y="1914862"/>
                <a:ext cx="6226867" cy="17313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848D73-907E-4D6C-BCA7-03983A521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566" y="1914862"/>
                <a:ext cx="6226867" cy="1731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40E6E-91A9-464B-98BA-2A68A5AF0E29}"/>
                  </a:ext>
                </a:extLst>
              </p:cNvPr>
              <p:cNvSpPr txBox="1"/>
              <p:nvPr/>
            </p:nvSpPr>
            <p:spPr>
              <a:xfrm>
                <a:off x="209107" y="758778"/>
                <a:ext cx="5035033" cy="801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𝐼𝑓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limLow>
                            <m:limLow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40E6E-91A9-464B-98BA-2A68A5AF0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7" y="758778"/>
                <a:ext cx="5035033" cy="801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02EA60-CF3D-4BDF-A2F1-FD7BCF46690F}"/>
                  </a:ext>
                </a:extLst>
              </p:cNvPr>
              <p:cNvSpPr txBox="1"/>
              <p:nvPr/>
            </p:nvSpPr>
            <p:spPr>
              <a:xfrm>
                <a:off x="5756026" y="183554"/>
                <a:ext cx="6226867" cy="17313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𝑡h𝑒𝑛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02EA60-CF3D-4BDF-A2F1-FD7BCF466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26" y="183554"/>
                <a:ext cx="6226867" cy="1731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DD0AA8-50CB-43E0-B3F1-03B36C3E5C18}"/>
                  </a:ext>
                </a:extLst>
              </p:cNvPr>
              <p:cNvSpPr txBox="1"/>
              <p:nvPr/>
            </p:nvSpPr>
            <p:spPr>
              <a:xfrm>
                <a:off x="1252603" y="4327586"/>
                <a:ext cx="91048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𝐼𝑓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=∞, 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then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sz="4000" i="1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finite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only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m:rPr>
                              <m:nor/>
                            </m:rPr>
                            <a:rPr lang="en-US" sz="40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DD0AA8-50CB-43E0-B3F1-03B36C3E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03" y="4327586"/>
                <a:ext cx="910486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DE6C25-3E2A-44C2-B7AF-3B063ABB55E4}"/>
                  </a:ext>
                </a:extLst>
              </p:cNvPr>
              <p:cNvSpPr/>
              <p:nvPr/>
            </p:nvSpPr>
            <p:spPr>
              <a:xfrm>
                <a:off x="2576310" y="2426573"/>
                <a:ext cx="113345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DE6C25-3E2A-44C2-B7AF-3B063ABB5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310" y="2426573"/>
                <a:ext cx="113345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0158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l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-cycles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11620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6963644" y="6053275"/>
            <a:ext cx="5228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for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j=0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total starts at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3E678-3E7A-4630-BCE2-74CE1EEFC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1" y="1081769"/>
            <a:ext cx="10002941" cy="4324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EDDCD-EF56-4290-8C00-1722E8C4B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55" y="5539365"/>
            <a:ext cx="5955145" cy="11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159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l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-cycles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11620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1" y="1045256"/>
            <a:ext cx="12191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strictly proven in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paper, that for every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exists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that for any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N-N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N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difference between the sum on the previous slide and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less then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Here converging sums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(each difference in the brackets is of the order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lk+j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,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                                                                  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CB4CA2-18D9-4B98-B22D-D1E19AF10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57" y="2021881"/>
            <a:ext cx="5080206" cy="1716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6EFC53-A0E7-43CB-AE92-F64F96EE6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135" y="4233878"/>
            <a:ext cx="6610294" cy="827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6C3D1-0C29-4559-893C-26E7D3C2C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135" y="5061056"/>
            <a:ext cx="3936777" cy="93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3BA7DA-109E-4E99-B272-6B949AE58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135" y="5992325"/>
            <a:ext cx="5208111" cy="8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732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l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-cycles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11620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1" y="1045256"/>
            <a:ext cx="12191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system of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equations to define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lim,m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written as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 close this system we consider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limiting (                 ) value of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of all periodic points: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F79A3-28F4-48F5-8E46-B5D3CEF90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157" y="1569391"/>
            <a:ext cx="9021810" cy="1153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F1C99-DA5C-41EC-B253-AD37B96D1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289" y="2425104"/>
            <a:ext cx="5967900" cy="1250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42EBD1-5668-4A82-BB92-FA9685E4E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70314"/>
            <a:ext cx="5863403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BC722E-671A-4BEF-A3E4-047C0D003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233" y="4132848"/>
            <a:ext cx="1479581" cy="4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63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l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-cycles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11620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1" y="1045256"/>
            <a:ext cx="121919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terms in the fist and the last rows of the last equation are finite, which implies that the limiting value of the middle row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also be finite.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shown in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 that the only case in which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finite is: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last equation that closes the system of equations to define cyclic points.                                                      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601CF-3BB3-488E-A835-DE797D5E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767" y="1998618"/>
            <a:ext cx="6233824" cy="2107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861FE-80ED-49C0-8894-AD8C2AA96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814" y="4918263"/>
            <a:ext cx="2820449" cy="11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696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ADEE4-41D4-467D-A8C0-8411948A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742950" indent="-742950">
              <a:buAutoNum type="arabicPeriod"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nonlinear dynamics begins with a definition     of periodic/fixed points and bifurcation diagrams.</a:t>
            </a:r>
          </a:p>
          <a:p>
            <a:pPr marL="742950" indent="-742950">
              <a:buAutoNum type="arabicPeriod"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regular dynamics the skeleton of classical and quantum chaos is comprised of periodic orbits.</a:t>
            </a:r>
          </a:p>
          <a:p>
            <a:pPr marL="742950" indent="-742950">
              <a:buAutoNum type="arabicPeriod"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Fractional systems have no periodic solution (except the fixed points).</a:t>
            </a:r>
          </a:p>
          <a:p>
            <a:pPr marL="742950" indent="-742950">
              <a:buAutoNum type="arabicPeriod"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“How to find periodic sinks?”  - this is the question.</a:t>
            </a:r>
          </a:p>
          <a:p>
            <a:pPr marL="742950" indent="-742950">
              <a:buAutoNum type="arabicPeriod"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follows the paper https://arxiv.org/pdf/2010.12924.pdf</a:t>
            </a:r>
          </a:p>
          <a:p>
            <a:pPr marL="0" indent="0" algn="ctr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AA0AFE-7172-4950-B8CD-30230B512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7603"/>
              </p:ext>
            </p:extLst>
          </p:nvPr>
        </p:nvGraphicFramePr>
        <p:xfrm>
          <a:off x="2701326" y="4692152"/>
          <a:ext cx="11040800" cy="917361"/>
        </p:xfrm>
        <a:graphic>
          <a:graphicData uri="http://schemas.openxmlformats.org/drawingml/2006/table">
            <a:tbl>
              <a:tblPr/>
              <a:tblGrid>
                <a:gridCol w="5520400">
                  <a:extLst>
                    <a:ext uri="{9D8B030D-6E8A-4147-A177-3AD203B41FA5}">
                      <a16:colId xmlns:a16="http://schemas.microsoft.com/office/drawing/2014/main" val="2936897859"/>
                    </a:ext>
                  </a:extLst>
                </a:gridCol>
                <a:gridCol w="5520400">
                  <a:extLst>
                    <a:ext uri="{9D8B030D-6E8A-4147-A177-3AD203B41FA5}">
                      <a16:colId xmlns:a16="http://schemas.microsoft.com/office/drawing/2014/main" val="2273516716"/>
                    </a:ext>
                  </a:extLst>
                </a:gridCol>
              </a:tblGrid>
              <a:tr h="917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arXiv:2010.12924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199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763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S</a:t>
            </a:r>
            <a:r>
              <a:rPr lang="en-US" altLang="en-US" sz="4800" i="1" baseline="-25000" dirty="0">
                <a:solidFill>
                  <a:srgbClr val="99CC00"/>
                </a:solidFill>
                <a:ea typeface="DejaVu Sans"/>
                <a:cs typeface="DejaVu Sans"/>
              </a:rPr>
              <a:t>i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-sums (fractional)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50335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1" y="1045256"/>
            <a:ext cx="121919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an example: S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calculations for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-cycle and fractional maps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                                                     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each term we factor out (3k)</a:t>
            </a:r>
            <a:r>
              <a:rPr lang="el-G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develop the remaining difference into a Taylor series.                                                                                                           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6343F2-99D8-4FE5-BB74-F3B9914DF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706" y="1617868"/>
            <a:ext cx="3170583" cy="597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A3BCC-872B-4C4C-ABC6-20103D542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797" y="2565038"/>
            <a:ext cx="7520528" cy="1327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93EB2D-CBFE-4916-87FA-53B7222F5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930" y="4350863"/>
            <a:ext cx="6529340" cy="11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4262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S</a:t>
            </a:r>
            <a:r>
              <a:rPr lang="en-US" altLang="en-US" sz="4800" i="1" baseline="-25000" dirty="0">
                <a:solidFill>
                  <a:srgbClr val="99CC00"/>
                </a:solidFill>
                <a:ea typeface="DejaVu Sans"/>
                <a:cs typeface="DejaVu Sans"/>
              </a:rPr>
              <a:t>i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-sums (fractional)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50335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1" y="1045256"/>
            <a:ext cx="12191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                                                    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25F81-B697-4FED-949D-4E6EAB368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65" y="1283945"/>
            <a:ext cx="8226124" cy="2467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601D6D-81D2-429D-B7DC-6055C3989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738" y="2753482"/>
            <a:ext cx="2771356" cy="675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B51FA7-D680-435C-9413-DBC89D9E1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294" y="4123419"/>
            <a:ext cx="6165098" cy="13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493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S</a:t>
            </a:r>
            <a:r>
              <a:rPr lang="en-US" altLang="en-US" sz="4800" i="1" baseline="-25000" dirty="0">
                <a:solidFill>
                  <a:srgbClr val="99CC00"/>
                </a:solidFill>
                <a:ea typeface="DejaVu Sans"/>
                <a:cs typeface="DejaVu Sans"/>
              </a:rPr>
              <a:t>i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-sums (fractional difference)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50335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1" y="1045256"/>
            <a:ext cx="121919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fractional difference example: S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calculations for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-cycle: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and                                                       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Laforgia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Natalini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Math. Anal. App.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833 (2012))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Then,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B8572-B325-4362-9A28-789A67980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7" y="1671695"/>
            <a:ext cx="4993584" cy="116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92C85-6E22-42AF-8384-ECBE6C2C9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335" y="1649018"/>
            <a:ext cx="5538282" cy="1165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2E6BF3-86E8-4C88-A46A-C7CED3681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469" y="2985778"/>
            <a:ext cx="9107732" cy="1082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9AC7A1-C60C-465D-A352-5F754FD24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875" y="4051404"/>
            <a:ext cx="7330133" cy="13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198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S</a:t>
            </a:r>
            <a:r>
              <a:rPr lang="en-US" altLang="en-US" sz="4800" i="1" baseline="-25000" dirty="0">
                <a:solidFill>
                  <a:srgbClr val="99CC00"/>
                </a:solidFill>
                <a:ea typeface="DejaVu Sans"/>
                <a:cs typeface="DejaVu Sans"/>
              </a:rPr>
              <a:t>i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-sums (fractional difference)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50335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1" y="1045256"/>
            <a:ext cx="12191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9E4DC4-3B44-461B-A91B-036271473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46" y="1525590"/>
            <a:ext cx="9478529" cy="2773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6B1D6-1836-4E27-8233-5DC0D83B4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46" y="4492784"/>
            <a:ext cx="8199038" cy="12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775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8CAFE-EB59-4B56-9FCE-52CF3A421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95" y="98835"/>
            <a:ext cx="4695424" cy="6310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3ECC7F-9338-484A-B523-B3FDED26C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783" y="98834"/>
            <a:ext cx="4841967" cy="6310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023325-8614-48FD-A3B6-8682C10D3163}"/>
              </a:ext>
            </a:extLst>
          </p:cNvPr>
          <p:cNvSpPr txBox="1"/>
          <p:nvPr/>
        </p:nvSpPr>
        <p:spPr>
          <a:xfrm>
            <a:off x="288234" y="6396335"/>
            <a:ext cx="1176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values for period 3 cycles (fractional maps on the left and fractional difference on the right).</a:t>
            </a:r>
          </a:p>
        </p:txBody>
      </p:sp>
    </p:spTree>
    <p:extLst>
      <p:ext uri="{BB962C8B-B14F-4D97-AF65-F5344CB8AC3E}">
        <p14:creationId xmlns:p14="http://schemas.microsoft.com/office/powerpoint/2010/main" val="260954024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023325-8614-48FD-A3B6-8682C10D3163}"/>
              </a:ext>
            </a:extLst>
          </p:cNvPr>
          <p:cNvSpPr txBox="1"/>
          <p:nvPr/>
        </p:nvSpPr>
        <p:spPr>
          <a:xfrm>
            <a:off x="288234" y="6396335"/>
            <a:ext cx="1176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values for period 2 cycles (fractional maps on the left and fractional difference on the right).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134C4-3BE9-4ACE-8384-E344C08A3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14" y="0"/>
            <a:ext cx="3761347" cy="6500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04393-1CD2-476E-A3BD-8926815DE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436" y="-27254"/>
            <a:ext cx="3761347" cy="64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964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C03C3F-5A12-4D73-94FD-AC6F4E7067D3}"/>
              </a:ext>
            </a:extLst>
          </p:cNvPr>
          <p:cNvSpPr txBox="1"/>
          <p:nvPr/>
        </p:nvSpPr>
        <p:spPr>
          <a:xfrm>
            <a:off x="-109330" y="0"/>
            <a:ext cx="1230133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-families of maps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=2) - circle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=1) - sine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=0):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(x)=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Logistic: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(x)=x-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(1-x)</a:t>
            </a: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T=2 - cycle in the case of the logistic families of maps (0&lt;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&lt;1):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                            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)/(S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 is the first bifurcation point of the standard families of maps and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the first bifurcation point.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F03E0-0B60-4071-9189-947DAD754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80" y="2948757"/>
            <a:ext cx="7350522" cy="1265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2A9E1-AAB9-43F8-B005-5506B9807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458" y="4335219"/>
            <a:ext cx="5776565" cy="717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42A5C-108F-4148-9BB0-E89C33460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231" y="5735105"/>
            <a:ext cx="2037987" cy="79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23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023325-8614-48FD-A3B6-8682C10D3163}"/>
              </a:ext>
            </a:extLst>
          </p:cNvPr>
          <p:cNvSpPr txBox="1"/>
          <p:nvPr/>
        </p:nvSpPr>
        <p:spPr>
          <a:xfrm>
            <a:off x="4301986" y="6396335"/>
            <a:ext cx="728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bifurcation point for the logistic map 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h=1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5F70B-962E-49B6-B229-820636CC0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688495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0FD82F-79FB-46D0-9B4E-DC304D8B7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357" y="3889"/>
            <a:ext cx="6568009" cy="638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083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2113AC-5ABD-4715-B550-778053A6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9" y="89452"/>
            <a:ext cx="4174977" cy="3898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4AD89A-9BC4-45C3-9D50-6BAED66DD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666" y="136286"/>
            <a:ext cx="3977714" cy="38513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C403AC-CA32-44C2-84B5-E02041DFC90F}"/>
              </a:ext>
            </a:extLst>
          </p:cNvPr>
          <p:cNvSpPr/>
          <p:nvPr/>
        </p:nvSpPr>
        <p:spPr>
          <a:xfrm>
            <a:off x="0" y="3987635"/>
            <a:ext cx="12192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K=3.2 (stable T=2 point)    K=3.3 (stable T=4 point)         K=3.4 (chaos)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Poincaré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plots (500000 iterations) for fractional difference logistic map with  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0.75 and  x</a:t>
            </a:r>
            <a:r>
              <a:rPr 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0.3. Two asymptotically unstable T = 3 cycles, {0.116,0.533,0.887} and {0.0696,0.385,0.894}, are marked by the plus signs.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965988-C6BA-44FC-A979-85DC763F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643" y="136286"/>
            <a:ext cx="3730743" cy="38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4730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0" y="-236538"/>
            <a:ext cx="12191998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Fractal structure of chaotic </a:t>
            </a:r>
            <a:r>
              <a:rPr lang="en-US" altLang="en-US" sz="4800" dirty="0" err="1">
                <a:solidFill>
                  <a:srgbClr val="99CC00"/>
                </a:solidFill>
                <a:ea typeface="DejaVu Sans"/>
                <a:cs typeface="DejaVu Sans"/>
              </a:rPr>
              <a:t>Poincaré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 plots 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50335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1" y="1045256"/>
            <a:ext cx="12191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8CB3F-1725-4A77-9FCC-A72D0C1A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45" y="1283945"/>
            <a:ext cx="5481136" cy="51385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927398-FB18-44C9-B226-CFCDDBC44EB8}"/>
              </a:ext>
            </a:extLst>
          </p:cNvPr>
          <p:cNvSpPr/>
          <p:nvPr/>
        </p:nvSpPr>
        <p:spPr>
          <a:xfrm>
            <a:off x="5593164" y="2558001"/>
            <a:ext cx="63172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Fractional difference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map 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K=3.4,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0.75, and  x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88722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518396" y="42040"/>
            <a:ext cx="9397884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ea typeface="DejaVu Sans"/>
                <a:cs typeface="DejaVu Sans"/>
              </a:rPr>
              <a:t>Fractional Universal Map; Key Words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881189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4" y="1349375"/>
            <a:ext cx="2371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2071688" y="1096964"/>
            <a:ext cx="1371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DejaVu Sans"/>
                <a:cs typeface="DejaVu Sans"/>
              </a:rPr>
              <a:t>Memory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5089525" y="1096963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DejaVu Sans"/>
                <a:cs typeface="DejaVu Sans"/>
              </a:rPr>
              <a:t>Time delay</a:t>
            </a: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2011363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7650164" y="1096964"/>
            <a:ext cx="3017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DejaVu Sans"/>
                <a:cs typeface="DejaVu Sans"/>
              </a:rPr>
              <a:t>Periodically kicked system</a:t>
            </a:r>
          </a:p>
        </p:txBody>
      </p:sp>
      <p:graphicFrame>
        <p:nvGraphicFramePr>
          <p:cNvPr id="491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8041"/>
              </p:ext>
            </p:extLst>
          </p:nvPr>
        </p:nvGraphicFramePr>
        <p:xfrm>
          <a:off x="833925" y="5508625"/>
          <a:ext cx="4742476" cy="46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2181240" imgH="169200" progId="Equation.3">
                  <p:embed/>
                </p:oleObj>
              </mc:Choice>
              <mc:Fallback>
                <p:oleObj name="Equation" r:id="rId7" imgW="2181240" imgH="169200" progId="Equation.3">
                  <p:embed/>
                  <p:pic>
                    <p:nvPicPr>
                      <p:cNvPr id="491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925" y="5508625"/>
                        <a:ext cx="4742476" cy="460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596499"/>
              </p:ext>
            </p:extLst>
          </p:nvPr>
        </p:nvGraphicFramePr>
        <p:xfrm>
          <a:off x="5835649" y="5138739"/>
          <a:ext cx="5115225" cy="120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2743200" imgH="596900" progId="Equation.3">
                  <p:embed/>
                </p:oleObj>
              </mc:Choice>
              <mc:Fallback>
                <p:oleObj name="Equation" r:id="rId9" imgW="2743200" imgH="596900" progId="Equation.3">
                  <p:embed/>
                  <p:pic>
                    <p:nvPicPr>
                      <p:cNvPr id="4916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49" y="5138739"/>
                        <a:ext cx="5115225" cy="1202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4" name="Line 21"/>
          <p:cNvSpPr>
            <a:spLocks noChangeShapeType="1"/>
          </p:cNvSpPr>
          <p:nvPr/>
        </p:nvSpPr>
        <p:spPr bwMode="auto">
          <a:xfrm>
            <a:off x="152400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4"/>
          <p:cNvSpPr>
            <a:spLocks noChangeShapeType="1"/>
          </p:cNvSpPr>
          <p:nvPr/>
        </p:nvSpPr>
        <p:spPr bwMode="auto">
          <a:xfrm>
            <a:off x="1520825" y="722313"/>
            <a:ext cx="9144000" cy="19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A44095-B2EC-4B79-8654-0B32D7831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221" y="4070630"/>
            <a:ext cx="7398788" cy="1117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27F2F5-0DF7-4E79-AACA-DD68E36ACA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3519" y="4433575"/>
            <a:ext cx="3709145" cy="39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>
            <a:extLst>
              <a:ext uri="{FF2B5EF4-FFF2-40B4-BE49-F238E27FC236}">
                <a16:creationId xmlns:a16="http://schemas.microsoft.com/office/drawing/2014/main" id="{DDCDA1A4-A5C8-4116-A915-32113849B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1150"/>
            <a:ext cx="1219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99CC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Bifurcation Diagrams: Caputo Standard Families of Maps 0&lt;</a:t>
            </a:r>
            <a:r>
              <a:rPr lang="el-GR" altLang="en-US" sz="3400" dirty="0">
                <a:solidFill>
                  <a:srgbClr val="99CC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α</a:t>
            </a:r>
            <a:r>
              <a:rPr lang="en-US" altLang="en-US" sz="3400" dirty="0">
                <a:solidFill>
                  <a:srgbClr val="99CC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&lt;1</a:t>
            </a:r>
          </a:p>
        </p:txBody>
      </p:sp>
      <p:sp>
        <p:nvSpPr>
          <p:cNvPr id="96259" name="Line 2">
            <a:extLst>
              <a:ext uri="{FF2B5EF4-FFF2-40B4-BE49-F238E27FC236}">
                <a16:creationId xmlns:a16="http://schemas.microsoft.com/office/drawing/2014/main" id="{66613FAF-8193-49F6-A622-21AB3BBBA4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38163"/>
            <a:ext cx="12192000" cy="1588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0" name="Line 3">
            <a:extLst>
              <a:ext uri="{FF2B5EF4-FFF2-40B4-BE49-F238E27FC236}">
                <a16:creationId xmlns:a16="http://schemas.microsoft.com/office/drawing/2014/main" id="{B9AE644B-0571-42F2-91D4-DC9CC5B13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27064"/>
            <a:ext cx="12192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Text Box 4">
            <a:extLst>
              <a:ext uri="{FF2B5EF4-FFF2-40B4-BE49-F238E27FC236}">
                <a16:creationId xmlns:a16="http://schemas.microsoft.com/office/drawing/2014/main" id="{4D6BF4AE-A060-45C7-AB33-BFE14481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530" y="669510"/>
            <a:ext cx="7276774" cy="618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Bifurcation diagrams for the fractional difference Caputo Standard </a:t>
            </a:r>
            <a:r>
              <a:rPr lang="el-GR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α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FM Eq. (a, c, and e) and the fractional Caputo Standard </a:t>
            </a:r>
            <a:r>
              <a:rPr lang="el-GR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α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FM (b, d, and f).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 diagrams were obtained after 5000 iterations with the initial condition x</a:t>
            </a:r>
            <a:r>
              <a:rPr lang="en-US" altLang="en-US" sz="3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0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= 0.1 (regular points) and x</a:t>
            </a:r>
            <a:r>
              <a:rPr lang="en-US" altLang="en-US" sz="3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0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= −0.1 (bold points). </a:t>
            </a:r>
            <a:b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el-GR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α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= 0.8 in a and b; </a:t>
            </a:r>
            <a:r>
              <a:rPr lang="el-GR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α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= 0.3 in c and d;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α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= 0.01 in e and f.    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96262" name="Picture 1">
            <a:extLst>
              <a:ext uri="{FF2B5EF4-FFF2-40B4-BE49-F238E27FC236}">
                <a16:creationId xmlns:a16="http://schemas.microsoft.com/office/drawing/2014/main" id="{10038AFB-FF9E-4778-9F5E-25A46BE74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1" y="627064"/>
            <a:ext cx="4459288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>
            <a:extLst>
              <a:ext uri="{FF2B5EF4-FFF2-40B4-BE49-F238E27FC236}">
                <a16:creationId xmlns:a16="http://schemas.microsoft.com/office/drawing/2014/main" id="{DDCDA1A4-A5C8-4116-A915-32113849B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1150"/>
            <a:ext cx="1219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99CC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Bifurcation Diagrams: Caputo Standard Families of Maps 0&lt;</a:t>
            </a:r>
            <a:r>
              <a:rPr lang="el-GR" altLang="en-US" sz="3400" dirty="0">
                <a:solidFill>
                  <a:srgbClr val="99CC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α</a:t>
            </a:r>
            <a:r>
              <a:rPr lang="en-US" altLang="en-US" sz="3400" dirty="0">
                <a:solidFill>
                  <a:srgbClr val="99CC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&lt;1</a:t>
            </a:r>
          </a:p>
        </p:txBody>
      </p:sp>
      <p:sp>
        <p:nvSpPr>
          <p:cNvPr id="96259" name="Line 2">
            <a:extLst>
              <a:ext uri="{FF2B5EF4-FFF2-40B4-BE49-F238E27FC236}">
                <a16:creationId xmlns:a16="http://schemas.microsoft.com/office/drawing/2014/main" id="{66613FAF-8193-49F6-A622-21AB3BBBA4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38163"/>
            <a:ext cx="12192000" cy="1588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0" name="Line 3">
            <a:extLst>
              <a:ext uri="{FF2B5EF4-FFF2-40B4-BE49-F238E27FC236}">
                <a16:creationId xmlns:a16="http://schemas.microsoft.com/office/drawing/2014/main" id="{B9AE644B-0571-42F2-91D4-DC9CC5B13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27064"/>
            <a:ext cx="12192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Text Box 4">
            <a:extLst>
              <a:ext uri="{FF2B5EF4-FFF2-40B4-BE49-F238E27FC236}">
                <a16:creationId xmlns:a16="http://schemas.microsoft.com/office/drawing/2014/main" id="{4D6BF4AE-A060-45C7-AB33-BFE14481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91236"/>
            <a:ext cx="1219200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Bifurcation diagrams for the fractional and fractional difference Caputo Logistic </a:t>
            </a:r>
            <a:r>
              <a:rPr lang="el-G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FM with </a:t>
            </a:r>
            <a:r>
              <a:rPr lang="el-G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=0.8.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104A6-117E-4755-A3FD-4657C84DF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70" y="715965"/>
            <a:ext cx="9942342" cy="47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74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0" y="-236538"/>
            <a:ext cx="12192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600" dirty="0">
                <a:solidFill>
                  <a:srgbClr val="99CC00"/>
                </a:solidFill>
                <a:ea typeface="DejaVu Sans"/>
                <a:cs typeface="DejaVu Sans"/>
              </a:rPr>
              <a:t>The universal period doubling route to chaos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50335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2CC1-6693-409B-9488-BC430EA51EC3}"/>
              </a:ext>
            </a:extLst>
          </p:cNvPr>
          <p:cNvSpPr/>
          <p:nvPr/>
        </p:nvSpPr>
        <p:spPr>
          <a:xfrm>
            <a:off x="1" y="1045256"/>
            <a:ext cx="12191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275B3-A4C6-4C0D-8978-5C86D8D8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665"/>
            <a:ext cx="7503089" cy="959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BAF8D5-8E8D-4A24-80E3-BEE5DB4AE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612" y="1076990"/>
            <a:ext cx="4701388" cy="984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E87DBC-3FF5-4D02-BC5E-7125D37DE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14400"/>
            <a:ext cx="2431605" cy="1033131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86AC7341-592F-4720-8C4B-39AB0E021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35" y="2134220"/>
            <a:ext cx="5628363" cy="472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CCBFDA-CD6C-4F9B-AE8E-06B8229D4ACA}"/>
              </a:ext>
            </a:extLst>
          </p:cNvPr>
          <p:cNvSpPr/>
          <p:nvPr/>
        </p:nvSpPr>
        <p:spPr>
          <a:xfrm>
            <a:off x="-50" y="2747531"/>
            <a:ext cx="69644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point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transition from complex to real solutions occurs and a stable real T = 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-cycle, which is nota T = 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-cycle, is born.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Conjecture: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fractional maps there is a universal limit, which may depend on a, similar to the Feigenbaum’s constant: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7A618-8077-4880-B1E0-4642B4BD4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878" y="5859112"/>
            <a:ext cx="3681703" cy="10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8133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56055-3D57-4C86-88FB-77937F9C7590}"/>
              </a:ext>
            </a:extLst>
          </p:cNvPr>
          <p:cNvSpPr/>
          <p:nvPr/>
        </p:nvSpPr>
        <p:spPr>
          <a:xfrm>
            <a:off x="0" y="1990359"/>
            <a:ext cx="12192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AF9E04-C262-492A-B03B-C4DDBAD46349}"/>
              </a:ext>
            </a:extLst>
          </p:cNvPr>
          <p:cNvSpPr/>
          <p:nvPr/>
        </p:nvSpPr>
        <p:spPr>
          <a:xfrm>
            <a:off x="0" y="638032"/>
            <a:ext cx="12192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Times-Roman"/>
              </a:rPr>
              <a:t>In this presentation we derived the equations which allow calculation of the asymptotically </a:t>
            </a:r>
          </a:p>
          <a:p>
            <a:r>
              <a:rPr lang="en-US" sz="2500" dirty="0">
                <a:latin typeface="Times-Roman"/>
                <a:cs typeface="Times New Roman" panose="02020603050405020304" pitchFamily="18" charset="0"/>
              </a:rPr>
              <a:t>periodic points for fractional and fractional difference maps.</a:t>
            </a:r>
          </a:p>
          <a:p>
            <a:endParaRPr lang="en-US" sz="2500" dirty="0">
              <a:latin typeface="Times-Roman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-Roman"/>
                <a:cs typeface="Times New Roman" panose="02020603050405020304" pitchFamily="18" charset="0"/>
              </a:rPr>
              <a:t>This sets the framework to analyze bifurcations and chaos in discrete fractional systems:</a:t>
            </a:r>
          </a:p>
          <a:p>
            <a:endParaRPr lang="en-US" sz="2500" dirty="0">
              <a:latin typeface="Times-Roman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500" dirty="0">
                <a:latin typeface="Times-Roman"/>
                <a:cs typeface="Times New Roman" panose="02020603050405020304" pitchFamily="18" charset="0"/>
              </a:rPr>
              <a:t>Calculate the values of coefficients </a:t>
            </a:r>
            <a:r>
              <a:rPr lang="en-US" sz="2500" i="1" dirty="0">
                <a:latin typeface="Times-Roman"/>
                <a:cs typeface="Times New Roman" panose="02020603050405020304" pitchFamily="18" charset="0"/>
              </a:rPr>
              <a:t>S</a:t>
            </a:r>
            <a:r>
              <a:rPr lang="en-US" sz="2500" i="1" baseline="-25000" dirty="0">
                <a:latin typeface="Times-Roman"/>
                <a:cs typeface="Times New Roman" panose="02020603050405020304" pitchFamily="18" charset="0"/>
              </a:rPr>
              <a:t>i</a:t>
            </a:r>
            <a:r>
              <a:rPr lang="en-US" sz="2500" dirty="0">
                <a:latin typeface="Times-Roman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500" dirty="0">
                <a:latin typeface="Times-Roman"/>
                <a:cs typeface="Times New Roman" panose="02020603050405020304" pitchFamily="18" charset="0"/>
              </a:rPr>
              <a:t>Specify the value of </a:t>
            </a:r>
            <a:r>
              <a:rPr lang="en-US" sz="2500" i="1" dirty="0">
                <a:latin typeface="Times-Roman"/>
                <a:cs typeface="Times New Roman" panose="02020603050405020304" pitchFamily="18" charset="0"/>
              </a:rPr>
              <a:t>h</a:t>
            </a:r>
            <a:r>
              <a:rPr lang="en-US" sz="2500" dirty="0">
                <a:latin typeface="Times-Roman"/>
                <a:cs typeface="Times New Roman" panose="02020603050405020304" pitchFamily="18" charset="0"/>
              </a:rPr>
              <a:t> and the function </a:t>
            </a:r>
            <a:r>
              <a:rPr lang="en-US" sz="2500" i="1" dirty="0">
                <a:latin typeface="Times-Roman"/>
                <a:cs typeface="Times New Roman" panose="02020603050405020304" pitchFamily="18" charset="0"/>
              </a:rPr>
              <a:t>G(x)</a:t>
            </a:r>
            <a:r>
              <a:rPr lang="en-US" sz="2500" dirty="0">
                <a:latin typeface="Times-Roman"/>
                <a:cs typeface="Times New Roman" panose="02020603050405020304" pitchFamily="18" charset="0"/>
              </a:rPr>
              <a:t> for your map.</a:t>
            </a:r>
          </a:p>
          <a:p>
            <a:pPr marL="457200" indent="-457200">
              <a:buAutoNum type="arabicPeriod"/>
            </a:pPr>
            <a:r>
              <a:rPr lang="en-US" sz="2500" dirty="0">
                <a:latin typeface="Times-Roman"/>
                <a:cs typeface="Times New Roman" panose="02020603050405020304" pitchFamily="18" charset="0"/>
              </a:rPr>
              <a:t>Use some methods (e.</a:t>
            </a:r>
            <a:r>
              <a:rPr lang="en-US" sz="2500">
                <a:latin typeface="Times-Roman"/>
                <a:cs typeface="Times New Roman" panose="02020603050405020304" pitchFamily="18" charset="0"/>
              </a:rPr>
              <a:t>g., </a:t>
            </a:r>
            <a:r>
              <a:rPr lang="en-US" sz="2500" i="1" dirty="0">
                <a:latin typeface="Times-Roman"/>
                <a:cs typeface="Times New Roman" panose="02020603050405020304" pitchFamily="18" charset="0"/>
              </a:rPr>
              <a:t>l</a:t>
            </a:r>
            <a:r>
              <a:rPr lang="en-US" sz="2500" dirty="0">
                <a:latin typeface="Times-Roman"/>
                <a:cs typeface="Times New Roman" panose="02020603050405020304" pitchFamily="18" charset="0"/>
              </a:rPr>
              <a:t>-dimensional Newton method) to solve equations for l-cyclic points. Start with a known value for </a:t>
            </a:r>
            <a:r>
              <a:rPr lang="el-GR" sz="2500" i="1" dirty="0">
                <a:latin typeface="Times-Roman"/>
                <a:cs typeface="Times New Roman" panose="02020603050405020304" pitchFamily="18" charset="0"/>
              </a:rPr>
              <a:t>α</a:t>
            </a:r>
            <a:r>
              <a:rPr lang="en-US" sz="2500" i="1" dirty="0">
                <a:latin typeface="Times-Roman"/>
                <a:cs typeface="Times New Roman" panose="02020603050405020304" pitchFamily="18" charset="0"/>
              </a:rPr>
              <a:t>=1</a:t>
            </a:r>
            <a:r>
              <a:rPr lang="en-US" sz="2500" dirty="0">
                <a:latin typeface="Times-Roman"/>
                <a:cs typeface="Times New Roman" panose="02020603050405020304" pitchFamily="18" charset="0"/>
              </a:rPr>
              <a:t> and proceed with small steps in </a:t>
            </a:r>
            <a:r>
              <a:rPr lang="el-GR" sz="2500" i="1" dirty="0">
                <a:latin typeface="Times-Roman"/>
                <a:cs typeface="Times New Roman" panose="02020603050405020304" pitchFamily="18" charset="0"/>
              </a:rPr>
              <a:t>α</a:t>
            </a:r>
            <a:r>
              <a:rPr lang="en-US" sz="2500" i="1" dirty="0">
                <a:latin typeface="Times-Roman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-Roman"/>
                <a:cs typeface="Times New Roman" panose="02020603050405020304" pitchFamily="18" charset="0"/>
              </a:rPr>
              <a:t>and </a:t>
            </a:r>
            <a:r>
              <a:rPr lang="en-US" sz="2500" i="1" dirty="0">
                <a:latin typeface="Times-Roman"/>
                <a:cs typeface="Times New Roman" panose="02020603050405020304" pitchFamily="18" charset="0"/>
              </a:rPr>
              <a:t>K </a:t>
            </a:r>
            <a:r>
              <a:rPr lang="en-US" sz="2500" dirty="0">
                <a:latin typeface="Times-Roman"/>
                <a:cs typeface="Times New Roman" panose="02020603050405020304" pitchFamily="18" charset="0"/>
              </a:rPr>
              <a:t>to find the critical values of parameters at which the bifurcations occur.</a:t>
            </a:r>
          </a:p>
          <a:p>
            <a:pPr marL="457200" indent="-457200">
              <a:buAutoNum type="arabicPeriod"/>
            </a:pPr>
            <a:r>
              <a:rPr lang="en-US" sz="2500" dirty="0">
                <a:latin typeface="Times-Roman"/>
                <a:cs typeface="Times New Roman" panose="02020603050405020304" pitchFamily="18" charset="0"/>
              </a:rPr>
              <a:t>Place the values of unstable cyclic points on chaotic phase portraits or return maps (which look like chaotic attractors in the case of fractional/fractional difference maps) to analyze chaotic behavior of the maps.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9FB7A-E9EE-415B-B3EC-E9667902DA53}"/>
              </a:ext>
            </a:extLst>
          </p:cNvPr>
          <p:cNvSpPr/>
          <p:nvPr/>
        </p:nvSpPr>
        <p:spPr>
          <a:xfrm>
            <a:off x="4476997" y="-61035"/>
            <a:ext cx="2410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99CC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Conclusion</a:t>
            </a:r>
            <a:endParaRPr lang="en-US" sz="3600" dirty="0">
              <a:latin typeface="Times-Roman"/>
            </a:endParaRPr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483AF065-7ACA-498A-AD6E-BA642863F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8033"/>
            <a:ext cx="12192001" cy="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BCAEED7F-E456-4B66-A44E-52BC159A96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85296"/>
            <a:ext cx="12192000" cy="0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27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0" y="-76435"/>
            <a:ext cx="12192000" cy="9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99CC00"/>
                </a:solidFill>
                <a:ea typeface="DejaVu Sans"/>
                <a:cs typeface="DejaVu Sans"/>
              </a:rPr>
              <a:t>Fractional Caputo Universal </a:t>
            </a:r>
            <a:r>
              <a:rPr lang="el-GR" altLang="en-US" sz="4000" dirty="0">
                <a:solidFill>
                  <a:srgbClr val="99CC00"/>
                </a:solidFill>
                <a:ea typeface="DejaVu Sans"/>
                <a:cs typeface="DejaVu Sans"/>
              </a:rPr>
              <a:t>α</a:t>
            </a:r>
            <a:r>
              <a:rPr lang="en-US" altLang="en-US" sz="4000" dirty="0">
                <a:solidFill>
                  <a:srgbClr val="99CC00"/>
                </a:solidFill>
                <a:ea typeface="DejaVu Sans"/>
                <a:cs typeface="DejaVu Sans"/>
              </a:rPr>
              <a:t>-Families of Maps</a:t>
            </a:r>
          </a:p>
        </p:txBody>
      </p:sp>
      <p:sp>
        <p:nvSpPr>
          <p:cNvPr id="51203" name="Line 2"/>
          <p:cNvSpPr>
            <a:spLocks noChangeShapeType="1"/>
          </p:cNvSpPr>
          <p:nvPr/>
        </p:nvSpPr>
        <p:spPr bwMode="auto">
          <a:xfrm>
            <a:off x="0" y="839788"/>
            <a:ext cx="12192000" cy="28892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3"/>
          <p:cNvSpPr>
            <a:spLocks noChangeShapeType="1"/>
          </p:cNvSpPr>
          <p:nvPr/>
        </p:nvSpPr>
        <p:spPr bwMode="auto">
          <a:xfrm flipV="1">
            <a:off x="0" y="953926"/>
            <a:ext cx="12192000" cy="936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0" y="883920"/>
            <a:ext cx="12542520" cy="661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Fractional Universal Map (order </a:t>
            </a:r>
            <a:r>
              <a:rPr lang="el-GR" altLang="en-US" sz="28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α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), derived from a differential equation of a kicked system: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sp>
        <p:nvSpPr>
          <p:cNvPr id="51215" name="Rectangle 7"/>
          <p:cNvSpPr>
            <a:spLocks noChangeArrowheads="1"/>
          </p:cNvSpPr>
          <p:nvPr/>
        </p:nvSpPr>
        <p:spPr bwMode="auto">
          <a:xfrm>
            <a:off x="2651759" y="1932017"/>
            <a:ext cx="7437120" cy="3347396"/>
          </a:xfrm>
          <a:prstGeom prst="rect">
            <a:avLst/>
          </a:prstGeom>
          <a:noFill/>
          <a:ln w="25560">
            <a:solidFill>
              <a:srgbClr val="89A4A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F6D85-2EE8-4EBE-9DB2-20F396289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15" y="5452261"/>
            <a:ext cx="9744890" cy="1282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8DB9F-2003-4A0F-83D2-3888178CF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235" y="2040743"/>
            <a:ext cx="7121396" cy="31395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1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5939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2057400" y="-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itchFamily="18" charset="0"/>
                <a:ea typeface="DejaVu Sans"/>
                <a:cs typeface="DejaVu Sans"/>
              </a:rPr>
              <a:t>Fractional Difference Calculus</a:t>
            </a:r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 flipH="1">
            <a:off x="1524000" y="6096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7794626" y="1211263"/>
            <a:ext cx="2416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graphicFrame>
        <p:nvGraphicFramePr>
          <p:cNvPr id="59398" name="Object 8"/>
          <p:cNvGraphicFramePr>
            <a:graphicFrameLocks noChangeAspect="1"/>
          </p:cNvGraphicFramePr>
          <p:nvPr/>
        </p:nvGraphicFramePr>
        <p:xfrm>
          <a:off x="1781176" y="1350964"/>
          <a:ext cx="86280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3810000" imgH="469900" progId="Equation.3">
                  <p:embed/>
                </p:oleObj>
              </mc:Choice>
              <mc:Fallback>
                <p:oleObj name="Equation" r:id="rId5" imgW="3810000" imgH="469900" progId="Equation.3">
                  <p:embed/>
                  <p:pic>
                    <p:nvPicPr>
                      <p:cNvPr id="5939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6" y="1350964"/>
                        <a:ext cx="862806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Rectangle 12"/>
          <p:cNvSpPr>
            <a:spLocks noChangeArrowheads="1"/>
          </p:cNvSpPr>
          <p:nvPr/>
        </p:nvSpPr>
        <p:spPr bwMode="auto">
          <a:xfrm>
            <a:off x="1524000" y="800100"/>
            <a:ext cx="883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Fractional sum operator is a generalization of the </a:t>
            </a:r>
            <a:r>
              <a:rPr lang="en-US" altLang="en-US" sz="2200" i="1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n</a:t>
            </a:r>
            <a:r>
              <a:rPr lang="en-US" altLang="en-US" sz="2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-fold sum operator </a:t>
            </a:r>
          </a:p>
        </p:txBody>
      </p:sp>
      <p:sp>
        <p:nvSpPr>
          <p:cNvPr id="59400" name="Line 3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Rectangle 12"/>
          <p:cNvSpPr>
            <a:spLocks noChangeArrowheads="1"/>
          </p:cNvSpPr>
          <p:nvPr/>
        </p:nvSpPr>
        <p:spPr bwMode="auto">
          <a:xfrm>
            <a:off x="1524000" y="2624139"/>
            <a:ext cx="906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Proposed in Gray, H. and Zhang, N.F. (1988); proof can be found in Edelman, Discontinuity, Nonlinearity, and Complexity, 4 (2015).  Falling factorial is defined as:</a:t>
            </a:r>
          </a:p>
        </p:txBody>
      </p:sp>
      <p:graphicFrame>
        <p:nvGraphicFramePr>
          <p:cNvPr id="59402" name="Object 8"/>
          <p:cNvGraphicFramePr>
            <a:graphicFrameLocks noChangeAspect="1"/>
          </p:cNvGraphicFramePr>
          <p:nvPr/>
        </p:nvGraphicFramePr>
        <p:xfrm>
          <a:off x="4800601" y="3617914"/>
          <a:ext cx="25876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143000" imgH="419100" progId="Equation.3">
                  <p:embed/>
                </p:oleObj>
              </mc:Choice>
              <mc:Fallback>
                <p:oleObj name="Equation" r:id="rId7" imgW="1143000" imgH="419100" progId="Equation.3">
                  <p:embed/>
                  <p:pic>
                    <p:nvPicPr>
                      <p:cNvPr id="5940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3617914"/>
                        <a:ext cx="25876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Rectangle 12"/>
          <p:cNvSpPr>
            <a:spLocks noChangeArrowheads="1"/>
          </p:cNvSpPr>
          <p:nvPr/>
        </p:nvSpPr>
        <p:spPr bwMode="auto">
          <a:xfrm>
            <a:off x="1560513" y="4643438"/>
            <a:ext cx="906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which is asymptotically power law:</a:t>
            </a:r>
          </a:p>
        </p:txBody>
      </p:sp>
      <p:graphicFrame>
        <p:nvGraphicFramePr>
          <p:cNvPr id="59404" name="Object 8"/>
          <p:cNvGraphicFramePr>
            <a:graphicFrameLocks noChangeAspect="1"/>
          </p:cNvGraphicFramePr>
          <p:nvPr/>
        </p:nvGraphicFramePr>
        <p:xfrm>
          <a:off x="4057651" y="5349876"/>
          <a:ext cx="422751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866900" imgH="419100" progId="Equation.3">
                  <p:embed/>
                </p:oleObj>
              </mc:Choice>
              <mc:Fallback>
                <p:oleObj name="Equation" r:id="rId9" imgW="1866900" imgH="419100" progId="Equation.3">
                  <p:embed/>
                  <p:pic>
                    <p:nvPicPr>
                      <p:cNvPr id="594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1" y="5349876"/>
                        <a:ext cx="422751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1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6041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2057400" y="-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ea typeface="DejaVu Sans"/>
                <a:cs typeface="DejaVu Sans"/>
              </a:rPr>
              <a:t>Fractional Difference Calculus</a:t>
            </a: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 flipH="1">
            <a:off x="1524000" y="6096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7794626" y="1211263"/>
            <a:ext cx="2416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graphicFrame>
        <p:nvGraphicFramePr>
          <p:cNvPr id="60422" name="Object 8"/>
          <p:cNvGraphicFramePr>
            <a:graphicFrameLocks noChangeAspect="1"/>
          </p:cNvGraphicFramePr>
          <p:nvPr/>
        </p:nvGraphicFramePr>
        <p:xfrm>
          <a:off x="3290889" y="1595438"/>
          <a:ext cx="560863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476500" imgH="431800" progId="Equation.3">
                  <p:embed/>
                </p:oleObj>
              </mc:Choice>
              <mc:Fallback>
                <p:oleObj name="Equation" r:id="rId5" imgW="2476500" imgH="431800" progId="Equation.3">
                  <p:embed/>
                  <p:pic>
                    <p:nvPicPr>
                      <p:cNvPr id="604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9" y="1595438"/>
                        <a:ext cx="5608637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12"/>
          <p:cNvSpPr>
            <a:spLocks noChangeArrowheads="1"/>
          </p:cNvSpPr>
          <p:nvPr/>
        </p:nvSpPr>
        <p:spPr bwMode="auto">
          <a:xfrm>
            <a:off x="1524000" y="8001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Miller and Ross (1989) came to the same definition from the Green’s function approach and extended it to any real </a:t>
            </a:r>
            <a:r>
              <a:rPr lang="el-GR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α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 </a:t>
            </a:r>
          </a:p>
        </p:txBody>
      </p:sp>
      <p:sp>
        <p:nvSpPr>
          <p:cNvPr id="60424" name="Line 3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25" name="Rectangle 12"/>
          <p:cNvSpPr>
            <a:spLocks noChangeArrowheads="1"/>
          </p:cNvSpPr>
          <p:nvPr/>
        </p:nvSpPr>
        <p:spPr bwMode="auto">
          <a:xfrm>
            <a:off x="1524000" y="2624139"/>
            <a:ext cx="9067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For </a:t>
            </a:r>
            <a:r>
              <a:rPr lang="el-GR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α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&gt;0 fractional difference Caputo operator was introduced by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Anastassiou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 (2009).  </a:t>
            </a:r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1560513" y="4833939"/>
            <a:ext cx="9067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where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Δ</a:t>
            </a:r>
            <a:r>
              <a:rPr lang="en-US" altLang="en-US" sz="2200" baseline="30000" dirty="0" err="1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m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x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(t) is the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m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th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 power of the forward difference operator </a:t>
            </a:r>
            <a:r>
              <a:rPr lang="el-GR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Δ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x(t)=x(t+1)-x(t),                 . For the integer                   this definition converges to </a:t>
            </a:r>
          </a:p>
        </p:txBody>
      </p:sp>
      <p:graphicFrame>
        <p:nvGraphicFramePr>
          <p:cNvPr id="60427" name="Object 8"/>
          <p:cNvGraphicFramePr>
            <a:graphicFrameLocks noChangeAspect="1"/>
          </p:cNvGraphicFramePr>
          <p:nvPr/>
        </p:nvGraphicFramePr>
        <p:xfrm>
          <a:off x="1519237" y="3586164"/>
          <a:ext cx="9132888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4165600" imgH="444500" progId="Equation.3">
                  <p:embed/>
                </p:oleObj>
              </mc:Choice>
              <mc:Fallback>
                <p:oleObj name="Equation" r:id="rId7" imgW="4165600" imgH="444500" progId="Equation.3">
                  <p:embed/>
                  <p:pic>
                    <p:nvPicPr>
                      <p:cNvPr id="604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7" y="3586164"/>
                        <a:ext cx="9132888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8555"/>
              </p:ext>
            </p:extLst>
          </p:nvPr>
        </p:nvGraphicFramePr>
        <p:xfrm>
          <a:off x="5240338" y="5228432"/>
          <a:ext cx="11461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672808" imgH="228501" progId="Equation.3">
                  <p:embed/>
                </p:oleObj>
              </mc:Choice>
              <mc:Fallback>
                <p:oleObj name="Equation" r:id="rId9" imgW="672808" imgH="228501" progId="Equation.3">
                  <p:embed/>
                  <p:pic>
                    <p:nvPicPr>
                      <p:cNvPr id="604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5228432"/>
                        <a:ext cx="11461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9" name="Object 8"/>
          <p:cNvGraphicFramePr>
            <a:graphicFrameLocks noChangeAspect="1"/>
          </p:cNvGraphicFramePr>
          <p:nvPr/>
        </p:nvGraphicFramePr>
        <p:xfrm>
          <a:off x="4635500" y="5794376"/>
          <a:ext cx="27574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1257300" imgH="330200" progId="Equation.3">
                  <p:embed/>
                </p:oleObj>
              </mc:Choice>
              <mc:Fallback>
                <p:oleObj name="Equation" r:id="rId11" imgW="1257300" imgH="330200" progId="Equation.3">
                  <p:embed/>
                  <p:pic>
                    <p:nvPicPr>
                      <p:cNvPr id="604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794376"/>
                        <a:ext cx="2757488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592425"/>
              </p:ext>
            </p:extLst>
          </p:nvPr>
        </p:nvGraphicFramePr>
        <p:xfrm>
          <a:off x="2362201" y="5228432"/>
          <a:ext cx="9286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520700" imgH="228600" progId="Equation.3">
                  <p:embed/>
                </p:oleObj>
              </mc:Choice>
              <mc:Fallback>
                <p:oleObj name="Equation" r:id="rId13" imgW="520700" imgH="228600" progId="Equation.3">
                  <p:embed/>
                  <p:pic>
                    <p:nvPicPr>
                      <p:cNvPr id="604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5228432"/>
                        <a:ext cx="9286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3" grpId="0"/>
      <p:bldP spid="60424" grpId="0" animBg="1"/>
      <p:bldP spid="60425" grpId="0"/>
      <p:bldP spid="604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539875" y="-236538"/>
            <a:ext cx="91440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99CC00"/>
                </a:solidFill>
                <a:ea typeface="DejaVu Sans"/>
                <a:cs typeface="DejaVu Sans"/>
              </a:rPr>
              <a:t>Fractional Difference Caputo Universal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3400">
                <a:solidFill>
                  <a:srgbClr val="99CC00"/>
                </a:solidFill>
                <a:ea typeface="DejaVu Sans"/>
                <a:cs typeface="DejaVu Sans"/>
              </a:rPr>
              <a:t>α</a:t>
            </a:r>
            <a:r>
              <a:rPr lang="en-US" altLang="en-US" sz="3400">
                <a:solidFill>
                  <a:srgbClr val="99CC00"/>
                </a:solidFill>
                <a:ea typeface="DejaVu Sans"/>
                <a:cs typeface="DejaVu Sans"/>
              </a:rPr>
              <a:t>-Family of Maps</a:t>
            </a: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1514475" y="900114"/>
            <a:ext cx="9144000" cy="1587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1524000" y="949325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TextBox 3"/>
          <p:cNvSpPr txBox="1">
            <a:spLocks noChangeArrowheads="1"/>
          </p:cNvSpPr>
          <p:nvPr/>
        </p:nvSpPr>
        <p:spPr bwMode="auto">
          <a:xfrm>
            <a:off x="1565275" y="5437188"/>
            <a:ext cx="911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  <a:ea typeface="DejaVu Sans"/>
                <a:cs typeface="Times New Roman" pitchFamily="18" charset="0"/>
              </a:rPr>
              <a:t>Chen, Luo, X, and Zhou, (2011),  Wu, Baleanu, and Zeng, S.D. (2014),  Edelman, 2014</a:t>
            </a:r>
          </a:p>
        </p:txBody>
      </p:sp>
      <p:sp>
        <p:nvSpPr>
          <p:cNvPr id="61446" name="TextBox 4"/>
          <p:cNvSpPr txBox="1">
            <a:spLocks noChangeArrowheads="1"/>
          </p:cNvSpPr>
          <p:nvPr/>
        </p:nvSpPr>
        <p:spPr bwMode="auto">
          <a:xfrm>
            <a:off x="1539875" y="1138238"/>
            <a:ext cx="9080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itchFamily="18" charset="0"/>
                <a:ea typeface="DejaVu Sans"/>
                <a:cs typeface="Times New Roman" pitchFamily="18" charset="0"/>
              </a:rPr>
              <a:t>Theorem</a:t>
            </a:r>
            <a:r>
              <a:rPr lang="en-US" altLang="en-US" sz="2000" dirty="0">
                <a:latin typeface="Times New Roman" pitchFamily="18" charset="0"/>
                <a:ea typeface="DejaVu Sans"/>
                <a:cs typeface="Times New Roman" pitchFamily="18" charset="0"/>
              </a:rPr>
              <a:t>. For          ,             the Caputo like difference equation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itchFamily="18" charset="0"/>
                <a:ea typeface="DejaVu Sans"/>
                <a:cs typeface="Times New Roman" pitchFamily="18" charset="0"/>
              </a:rPr>
              <a:t>where            , with the initial conditions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itchFamily="18" charset="0"/>
                <a:ea typeface="DejaVu Sans"/>
                <a:cs typeface="Times New Roman" pitchFamily="18" charset="0"/>
              </a:rPr>
              <a:t>is equivalent to the map with falling factorial-law memory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itchFamily="18" charset="0"/>
                <a:ea typeface="DejaVu Sans"/>
                <a:cs typeface="Times New Roman" pitchFamily="18" charset="0"/>
              </a:rPr>
              <a:t>where </a:t>
            </a:r>
            <a:r>
              <a:rPr lang="en-US" altLang="en-US" sz="2000" dirty="0" err="1">
                <a:latin typeface="Times New Roman" pitchFamily="18" charset="0"/>
                <a:ea typeface="DejaVu Sans"/>
                <a:cs typeface="Times New Roman" pitchFamily="18" charset="0"/>
              </a:rPr>
              <a:t>x</a:t>
            </a:r>
            <a:r>
              <a:rPr lang="en-US" altLang="en-US" sz="2000" baseline="-25000" dirty="0" err="1">
                <a:latin typeface="Times New Roman" pitchFamily="18" charset="0"/>
                <a:ea typeface="DejaVu Sans"/>
                <a:cs typeface="Times New Roman" pitchFamily="18" charset="0"/>
              </a:rPr>
              <a:t>k</a:t>
            </a:r>
            <a:r>
              <a:rPr lang="en-US" altLang="en-US" sz="2000" dirty="0">
                <a:latin typeface="Times New Roman" pitchFamily="18" charset="0"/>
                <a:ea typeface="DejaVu Sans"/>
                <a:cs typeface="Times New Roman" pitchFamily="18" charset="0"/>
              </a:rPr>
              <a:t> = x(k), which we will call the fractional difference Caputo Universal </a:t>
            </a:r>
            <a:br>
              <a:rPr lang="en-US" altLang="en-US" sz="2000" dirty="0"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lang="el-GR" altLang="en-US" sz="2000" dirty="0">
                <a:latin typeface="Times New Roman" pitchFamily="18" charset="0"/>
                <a:ea typeface="DejaVu Sans"/>
                <a:cs typeface="Times New Roman" pitchFamily="18" charset="0"/>
              </a:rPr>
              <a:t>α</a:t>
            </a:r>
            <a:r>
              <a:rPr lang="en-US" altLang="en-US" sz="2000" dirty="0">
                <a:latin typeface="Times New Roman" pitchFamily="18" charset="0"/>
                <a:ea typeface="DejaVu Sans"/>
                <a:cs typeface="Times New Roman" pitchFamily="18" charset="0"/>
              </a:rPr>
              <a:t>-Family of Maps.</a:t>
            </a:r>
          </a:p>
        </p:txBody>
      </p:sp>
      <p:graphicFrame>
        <p:nvGraphicFramePr>
          <p:cNvPr id="61447" name="Object 8"/>
          <p:cNvGraphicFramePr>
            <a:graphicFrameLocks noChangeAspect="1"/>
          </p:cNvGraphicFramePr>
          <p:nvPr/>
        </p:nvGraphicFramePr>
        <p:xfrm>
          <a:off x="3124200" y="1208088"/>
          <a:ext cx="6159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380670" imgH="177646" progId="Equation.3">
                  <p:embed/>
                </p:oleObj>
              </mc:Choice>
              <mc:Fallback>
                <p:oleObj name="Equation" r:id="rId4" imgW="380670" imgH="177646" progId="Equation.3">
                  <p:embed/>
                  <p:pic>
                    <p:nvPicPr>
                      <p:cNvPr id="614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08088"/>
                        <a:ext cx="6159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3886200" y="1208088"/>
          <a:ext cx="6159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380670" imgH="177646" progId="Equation.3">
                  <p:embed/>
                </p:oleObj>
              </mc:Choice>
              <mc:Fallback>
                <p:oleObj name="Equation" r:id="rId6" imgW="380670" imgH="177646" progId="Equation.3">
                  <p:embed/>
                  <p:pic>
                    <p:nvPicPr>
                      <p:cNvPr id="61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208088"/>
                        <a:ext cx="6159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8"/>
          <p:cNvGraphicFramePr>
            <a:graphicFrameLocks noChangeAspect="1"/>
          </p:cNvGraphicFramePr>
          <p:nvPr/>
        </p:nvGraphicFramePr>
        <p:xfrm>
          <a:off x="2286000" y="2392364"/>
          <a:ext cx="71913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418918" imgH="215806" progId="Equation.3">
                  <p:embed/>
                </p:oleObj>
              </mc:Choice>
              <mc:Fallback>
                <p:oleObj name="Equation" r:id="rId8" imgW="418918" imgH="215806" progId="Equation.3">
                  <p:embed/>
                  <p:pic>
                    <p:nvPicPr>
                      <p:cNvPr id="614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92364"/>
                        <a:ext cx="71913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10"/>
          <p:cNvGraphicFramePr>
            <a:graphicFrameLocks noChangeAspect="1"/>
          </p:cNvGraphicFramePr>
          <p:nvPr/>
        </p:nvGraphicFramePr>
        <p:xfrm>
          <a:off x="3432175" y="2794001"/>
          <a:ext cx="46164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2768600" imgH="241300" progId="Equation.3">
                  <p:embed/>
                </p:oleObj>
              </mc:Choice>
              <mc:Fallback>
                <p:oleObj name="Equation" r:id="rId10" imgW="2768600" imgH="241300" progId="Equation.3">
                  <p:embed/>
                  <p:pic>
                    <p:nvPicPr>
                      <p:cNvPr id="6145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2794001"/>
                        <a:ext cx="46164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Object 6"/>
          <p:cNvGraphicFramePr>
            <a:graphicFrameLocks noChangeAspect="1"/>
          </p:cNvGraphicFramePr>
          <p:nvPr/>
        </p:nvGraphicFramePr>
        <p:xfrm>
          <a:off x="2590801" y="3806826"/>
          <a:ext cx="68437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4064000" imgH="444500" progId="Equation.3">
                  <p:embed/>
                </p:oleObj>
              </mc:Choice>
              <mc:Fallback>
                <p:oleObj name="Equation" r:id="rId12" imgW="4064000" imgH="444500" progId="Equation.3">
                  <p:embed/>
                  <p:pic>
                    <p:nvPicPr>
                      <p:cNvPr id="6145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3806826"/>
                        <a:ext cx="684371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453" name="Straight Connector 8"/>
          <p:cNvCxnSpPr>
            <a:cxnSpLocks noChangeShapeType="1"/>
          </p:cNvCxnSpPr>
          <p:nvPr/>
        </p:nvCxnSpPr>
        <p:spPr bwMode="auto">
          <a:xfrm>
            <a:off x="1514475" y="5437188"/>
            <a:ext cx="9169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1454" name="Object 6"/>
          <p:cNvGraphicFramePr>
            <a:graphicFrameLocks noChangeAspect="1"/>
          </p:cNvGraphicFramePr>
          <p:nvPr/>
        </p:nvGraphicFramePr>
        <p:xfrm>
          <a:off x="7758113" y="5873750"/>
          <a:ext cx="2616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4" imgW="1651000" imgH="431800" progId="Equation.3">
                  <p:embed/>
                </p:oleObj>
              </mc:Choice>
              <mc:Fallback>
                <p:oleObj name="Equation" r:id="rId14" imgW="1651000" imgH="431800" progId="Equation.3">
                  <p:embed/>
                  <p:pic>
                    <p:nvPicPr>
                      <p:cNvPr id="61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113" y="5873750"/>
                        <a:ext cx="26162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5" name="TextBox 11"/>
          <p:cNvSpPr txBox="1">
            <a:spLocks noChangeArrowheads="1"/>
          </p:cNvSpPr>
          <p:nvPr/>
        </p:nvSpPr>
        <p:spPr bwMode="auto">
          <a:xfrm>
            <a:off x="2230438" y="5810250"/>
            <a:ext cx="5218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itchFamily="18" charset="0"/>
                <a:ea typeface="DejaVu Sans"/>
                <a:cs typeface="Times New Roman" pitchFamily="18" charset="0"/>
              </a:rPr>
              <a:t>In the integer case, with</a:t>
            </a:r>
            <a:r>
              <a:rPr lang="en-US" altLang="en-US" sz="2000" i="1" dirty="0">
                <a:latin typeface="Times New Roman" pitchFamily="18" charset="0"/>
                <a:ea typeface="DejaVu Sans"/>
                <a:cs typeface="Times New Roman" pitchFamily="18" charset="0"/>
              </a:rPr>
              <a:t> x</a:t>
            </a:r>
            <a:r>
              <a:rPr lang="en-US" altLang="en-US" sz="2000" i="1" baseline="30000" dirty="0">
                <a:latin typeface="Times New Roman" pitchFamily="18" charset="0"/>
                <a:ea typeface="DejaVu Sans"/>
                <a:cs typeface="Times New Roman" pitchFamily="18" charset="0"/>
              </a:rPr>
              <a:t>0</a:t>
            </a:r>
            <a:r>
              <a:rPr lang="en-US" altLang="en-US" sz="2000" i="1" baseline="-25000" dirty="0">
                <a:latin typeface="Times New Roman" pitchFamily="18" charset="0"/>
                <a:ea typeface="DejaVu Sans"/>
                <a:cs typeface="Times New Roman" pitchFamily="18" charset="0"/>
              </a:rPr>
              <a:t>n</a:t>
            </a:r>
            <a:r>
              <a:rPr lang="en-US" altLang="en-US" sz="2000" i="1" dirty="0">
                <a:latin typeface="Times New Roman" pitchFamily="18" charset="0"/>
                <a:ea typeface="DejaVu Sans"/>
                <a:cs typeface="Times New Roman" pitchFamily="18" charset="0"/>
              </a:rPr>
              <a:t> = </a:t>
            </a:r>
            <a:r>
              <a:rPr lang="en-US" altLang="en-US" sz="2000" i="1" dirty="0" err="1">
                <a:latin typeface="Times New Roman" pitchFamily="18" charset="0"/>
                <a:ea typeface="DejaVu Sans"/>
                <a:cs typeface="Times New Roman" pitchFamily="18" charset="0"/>
              </a:rPr>
              <a:t>x</a:t>
            </a:r>
            <a:r>
              <a:rPr lang="en-US" altLang="en-US" sz="2000" i="1" baseline="-25000" dirty="0" err="1">
                <a:latin typeface="Times New Roman" pitchFamily="18" charset="0"/>
                <a:ea typeface="DejaVu Sans"/>
                <a:cs typeface="Times New Roman" pitchFamily="18" charset="0"/>
              </a:rPr>
              <a:t>n</a:t>
            </a:r>
            <a:r>
              <a:rPr lang="en-US" altLang="en-US" sz="2000" i="1" dirty="0">
                <a:latin typeface="Times New Roman" pitchFamily="18" charset="0"/>
                <a:ea typeface="DejaVu Sans"/>
                <a:cs typeface="Times New Roman" pitchFamily="18" charset="0"/>
              </a:rPr>
              <a:t>, </a:t>
            </a:r>
            <a:r>
              <a:rPr lang="en-US" altLang="en-US" sz="2000" i="1" dirty="0" err="1">
                <a:latin typeface="Times New Roman" pitchFamily="18" charset="0"/>
                <a:ea typeface="DejaVu Sans"/>
                <a:cs typeface="Times New Roman" pitchFamily="18" charset="0"/>
              </a:rPr>
              <a:t>x</a:t>
            </a:r>
            <a:r>
              <a:rPr lang="en-US" altLang="en-US" sz="2000" i="1" baseline="30000" dirty="0" err="1">
                <a:latin typeface="Times New Roman" pitchFamily="18" charset="0"/>
                <a:ea typeface="DejaVu Sans"/>
                <a:cs typeface="Times New Roman" pitchFamily="18" charset="0"/>
              </a:rPr>
              <a:t>s</a:t>
            </a:r>
            <a:r>
              <a:rPr lang="en-US" altLang="en-US" sz="2000" i="1" baseline="-25000" dirty="0" err="1">
                <a:latin typeface="Times New Roman" pitchFamily="18" charset="0"/>
                <a:ea typeface="DejaVu Sans"/>
                <a:cs typeface="Times New Roman" pitchFamily="18" charset="0"/>
              </a:rPr>
              <a:t>n</a:t>
            </a:r>
            <a:r>
              <a:rPr lang="en-US" altLang="en-US" sz="2000" i="1" dirty="0">
                <a:latin typeface="Times New Roman" pitchFamily="18" charset="0"/>
                <a:ea typeface="DejaVu Sans"/>
                <a:cs typeface="Times New Roman" pitchFamily="18" charset="0"/>
              </a:rPr>
              <a:t> =</a:t>
            </a:r>
            <a:r>
              <a:rPr lang="el-GR" altLang="en-US" sz="2000" i="1" dirty="0">
                <a:latin typeface="Times New Roman" pitchFamily="18" charset="0"/>
                <a:ea typeface="DejaVu Sans"/>
                <a:cs typeface="Times New Roman" pitchFamily="18" charset="0"/>
              </a:rPr>
              <a:t>Δ</a:t>
            </a:r>
            <a:r>
              <a:rPr lang="en-US" altLang="en-US" sz="2000" i="1" dirty="0">
                <a:latin typeface="Times New Roman" pitchFamily="18" charset="0"/>
                <a:ea typeface="DejaVu Sans"/>
                <a:cs typeface="Times New Roman" pitchFamily="18" charset="0"/>
              </a:rPr>
              <a:t> x</a:t>
            </a:r>
            <a:r>
              <a:rPr lang="en-US" altLang="en-US" sz="2000" i="1" baseline="30000" dirty="0">
                <a:latin typeface="Times New Roman" pitchFamily="18" charset="0"/>
                <a:ea typeface="DejaVu Sans"/>
                <a:cs typeface="Times New Roman" pitchFamily="18" charset="0"/>
              </a:rPr>
              <a:t>s−1</a:t>
            </a:r>
            <a:r>
              <a:rPr lang="en-US" altLang="en-US" sz="2000" i="1" baseline="-25000" dirty="0">
                <a:latin typeface="Times New Roman" pitchFamily="18" charset="0"/>
                <a:ea typeface="DejaVu Sans"/>
                <a:cs typeface="Times New Roman" pitchFamily="18" charset="0"/>
              </a:rPr>
              <a:t>n−1</a:t>
            </a:r>
            <a:r>
              <a:rPr lang="en-US" altLang="en-US" sz="2000" i="1" dirty="0">
                <a:latin typeface="Times New Roman" pitchFamily="18" charset="0"/>
                <a:ea typeface="DejaVu Sans"/>
                <a:cs typeface="Times New Roman" pitchFamily="18" charset="0"/>
              </a:rPr>
              <a:t>,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Times New Roman" pitchFamily="18" charset="0"/>
                <a:ea typeface="DejaVu Sans"/>
                <a:cs typeface="Times New Roman" pitchFamily="18" charset="0"/>
              </a:rPr>
              <a:t> s = 1, 2, ...,m −1 </a:t>
            </a:r>
            <a:r>
              <a:rPr lang="en-US" altLang="en-US" sz="2000" dirty="0">
                <a:latin typeface="Times New Roman" pitchFamily="18" charset="0"/>
                <a:ea typeface="DejaVu Sans"/>
                <a:cs typeface="Times New Roman" pitchFamily="18" charset="0"/>
              </a:rPr>
              <a:t>the map turns into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Times New Roman" pitchFamily="18" charset="0"/>
                <a:ea typeface="DejaVu Sans"/>
                <a:cs typeface="Times New Roman" pitchFamily="18" charset="0"/>
              </a:rPr>
              <a:t>m</a:t>
            </a:r>
            <a:r>
              <a:rPr lang="en-US" altLang="en-US" sz="2000" dirty="0">
                <a:latin typeface="Times New Roman" pitchFamily="18" charset="0"/>
                <a:ea typeface="DejaVu Sans"/>
                <a:cs typeface="Times New Roman" pitchFamily="18" charset="0"/>
              </a:rPr>
              <a:t>-dimensional volume preserving map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F09F44-3077-4284-9244-5F10409C65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7682" y="1752600"/>
            <a:ext cx="3860432" cy="4124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0" y="-76435"/>
            <a:ext cx="12192000" cy="9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99CC00"/>
                </a:solidFill>
                <a:ea typeface="DejaVu Sans"/>
                <a:cs typeface="DejaVu Sans"/>
              </a:rPr>
              <a:t>Fractional Difference Caputo Universal </a:t>
            </a:r>
            <a:r>
              <a:rPr lang="el-GR" altLang="en-US" sz="3600" dirty="0">
                <a:solidFill>
                  <a:srgbClr val="99CC00"/>
                </a:solidFill>
                <a:ea typeface="DejaVu Sans"/>
                <a:cs typeface="DejaVu Sans"/>
              </a:rPr>
              <a:t>α</a:t>
            </a:r>
            <a:r>
              <a:rPr lang="en-US" altLang="en-US" sz="3600" dirty="0">
                <a:solidFill>
                  <a:srgbClr val="99CC00"/>
                </a:solidFill>
                <a:ea typeface="DejaVu Sans"/>
                <a:cs typeface="DejaVu Sans"/>
              </a:rPr>
              <a:t>-Families of Maps</a:t>
            </a:r>
          </a:p>
        </p:txBody>
      </p:sp>
      <p:sp>
        <p:nvSpPr>
          <p:cNvPr id="51203" name="Line 2"/>
          <p:cNvSpPr>
            <a:spLocks noChangeShapeType="1"/>
          </p:cNvSpPr>
          <p:nvPr/>
        </p:nvSpPr>
        <p:spPr bwMode="auto">
          <a:xfrm>
            <a:off x="0" y="839788"/>
            <a:ext cx="12192000" cy="28892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3"/>
          <p:cNvSpPr>
            <a:spLocks noChangeShapeType="1"/>
          </p:cNvSpPr>
          <p:nvPr/>
        </p:nvSpPr>
        <p:spPr bwMode="auto">
          <a:xfrm flipV="1">
            <a:off x="0" y="953926"/>
            <a:ext cx="12192000" cy="936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0" y="638235"/>
            <a:ext cx="12542520" cy="6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Fractional Difference Universal Map, derived as a solution of a Caputo-like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fractional 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-difference equation: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                                        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      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            Falling factorial                                     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-falling factorial</a:t>
            </a:r>
            <a:endParaRPr lang="en-US" altLang="en-US" sz="2800" i="1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sp>
        <p:nvSpPr>
          <p:cNvPr id="51215" name="Rectangle 7"/>
          <p:cNvSpPr>
            <a:spLocks noChangeArrowheads="1"/>
          </p:cNvSpPr>
          <p:nvPr/>
        </p:nvSpPr>
        <p:spPr bwMode="auto">
          <a:xfrm>
            <a:off x="1459810" y="1901734"/>
            <a:ext cx="9874289" cy="3054531"/>
          </a:xfrm>
          <a:prstGeom prst="rect">
            <a:avLst/>
          </a:prstGeom>
          <a:noFill/>
          <a:ln w="25560">
            <a:solidFill>
              <a:srgbClr val="89A4A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E823E4-5D94-4504-85F2-199C5DE2A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80" y="2019189"/>
            <a:ext cx="9575948" cy="28196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39CB4B-E9E0-45F6-85B8-65041FF16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88" y="5091098"/>
            <a:ext cx="4301792" cy="1289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07602E-BC20-4EEA-9455-4A1589238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968" y="5073720"/>
            <a:ext cx="7478032" cy="12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194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-2" y="233409"/>
            <a:ext cx="12191999" cy="87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i="1" dirty="0">
                <a:solidFill>
                  <a:srgbClr val="99CC00"/>
                </a:solidFill>
                <a:ea typeface="DejaVu Sans"/>
                <a:cs typeface="DejaVu Sans"/>
              </a:rPr>
              <a:t>Common equation (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0&lt;</a:t>
            </a:r>
            <a:r>
              <a:rPr lang="el-GR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α</a:t>
            </a:r>
            <a:r>
              <a:rPr lang="en-US" altLang="en-US" sz="4800" dirty="0">
                <a:solidFill>
                  <a:srgbClr val="99CC00"/>
                </a:solidFill>
                <a:ea typeface="DejaVu Sans"/>
                <a:cs typeface="DejaVu Sans"/>
              </a:rPr>
              <a:t>&lt;1)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dirty="0">
              <a:solidFill>
                <a:srgbClr val="99CC00"/>
              </a:solidFill>
              <a:ea typeface="DejaVu Sans"/>
              <a:cs typeface="DejaVu Sans"/>
            </a:endParaRPr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0" y="811620"/>
            <a:ext cx="12191999" cy="1589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-1" y="946694"/>
            <a:ext cx="12191999" cy="15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B88EA-A96D-41C5-A191-D400CFB37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825" y="1103804"/>
            <a:ext cx="5364545" cy="1327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2AD38-29C3-4E86-AED2-1093EC791F6C}"/>
              </a:ext>
            </a:extLst>
          </p:cNvPr>
          <p:cNvSpPr txBox="1"/>
          <p:nvPr/>
        </p:nvSpPr>
        <p:spPr>
          <a:xfrm>
            <a:off x="-19853" y="1502036"/>
            <a:ext cx="118673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maps can be written as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formula                                           and x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initial condition.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fractional maps: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 fractional difference maps: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4DAAEC-5C11-4B64-9ACC-69B35E2DE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584" y="3000317"/>
            <a:ext cx="4167044" cy="536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401A7C-FC1E-4F5A-BA8B-6ECE0226C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913" y="3985203"/>
            <a:ext cx="5264505" cy="536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BC6DF2-71EB-4941-AA39-A53607C44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609" y="5091344"/>
            <a:ext cx="4883853" cy="11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3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56EF5D9AAE84EA541B0ACDC229B46" ma:contentTypeVersion="10" ma:contentTypeDescription="Create a new document." ma:contentTypeScope="" ma:versionID="63390d48906bea15f1bacb9f4e38496e">
  <xsd:schema xmlns:xsd="http://www.w3.org/2001/XMLSchema" xmlns:xs="http://www.w3.org/2001/XMLSchema" xmlns:p="http://schemas.microsoft.com/office/2006/metadata/properties" xmlns:ns3="e772dffa-2666-4f80-9dfd-60853b99d81e" targetNamespace="http://schemas.microsoft.com/office/2006/metadata/properties" ma:root="true" ma:fieldsID="b02453b6de50fffe7304c3fdcf481ac4" ns3:_="">
    <xsd:import namespace="e772dffa-2666-4f80-9dfd-60853b99d8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2dffa-2666-4f80-9dfd-60853b99d8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D18EF2-C1B4-45F8-9B8A-6C2660A949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6C5912-E405-4432-AF25-2049F2F3B6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AD37D5-59B4-44F1-BCBB-4B612CEE3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2dffa-2666-4f80-9dfd-60853b99d8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62518</TotalTime>
  <Words>1720</Words>
  <Application>Microsoft Office PowerPoint</Application>
  <PresentationFormat>Widescreen</PresentationFormat>
  <Paragraphs>310</Paragraphs>
  <Slides>33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MTMI</vt:lpstr>
      <vt:lpstr>Times New Roman</vt:lpstr>
      <vt:lpstr>Times-Bold</vt:lpstr>
      <vt:lpstr>Times-Roman</vt:lpstr>
      <vt:lpstr>Office Theme</vt:lpstr>
      <vt:lpstr>Default Design</vt:lpstr>
      <vt:lpstr>Equation</vt:lpstr>
      <vt:lpstr>Cycles in discrete fractional  (with power-law memory)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 of systems with power-law memory and lifespans of living species.</dc:title>
  <dc:creator>Mark Edelman</dc:creator>
  <cp:lastModifiedBy>Mark Edelman</cp:lastModifiedBy>
  <cp:revision>171</cp:revision>
  <cp:lastPrinted>2020-11-16T20:14:02Z</cp:lastPrinted>
  <dcterms:created xsi:type="dcterms:W3CDTF">2020-04-09T18:03:59Z</dcterms:created>
  <dcterms:modified xsi:type="dcterms:W3CDTF">2021-04-16T14:55:56Z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0x01010012956EF5D9AAE84EA541B0ACDC229B46</vt:lpwstr>
  </property>
</Properties>
</file>